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6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6" r:id="rId4"/>
    <p:sldMasterId id="2147483709" r:id="rId5"/>
    <p:sldMasterId id="2147483668" r:id="rId6"/>
    <p:sldMasterId id="2147483677" r:id="rId7"/>
    <p:sldMasterId id="2147483724" r:id="rId8"/>
    <p:sldMasterId id="2147483747" r:id="rId9"/>
    <p:sldMasterId id="2147483769" r:id="rId10"/>
  </p:sldMasterIdLst>
  <p:notesMasterIdLst>
    <p:notesMasterId r:id="rId34"/>
  </p:notesMasterIdLst>
  <p:handoutMasterIdLst>
    <p:handoutMasterId r:id="rId35"/>
  </p:handoutMasterIdLst>
  <p:sldIdLst>
    <p:sldId id="500" r:id="rId11"/>
    <p:sldId id="1904" r:id="rId12"/>
    <p:sldId id="1913" r:id="rId13"/>
    <p:sldId id="1914" r:id="rId14"/>
    <p:sldId id="3162" r:id="rId15"/>
    <p:sldId id="3163" r:id="rId16"/>
    <p:sldId id="3171" r:id="rId17"/>
    <p:sldId id="3172" r:id="rId18"/>
    <p:sldId id="3173" r:id="rId19"/>
    <p:sldId id="3178" r:id="rId20"/>
    <p:sldId id="501" r:id="rId21"/>
    <p:sldId id="3177" r:id="rId22"/>
    <p:sldId id="1911" r:id="rId23"/>
    <p:sldId id="302" r:id="rId24"/>
    <p:sldId id="3167" r:id="rId25"/>
    <p:sldId id="3168" r:id="rId26"/>
    <p:sldId id="3164" r:id="rId27"/>
    <p:sldId id="3165" r:id="rId28"/>
    <p:sldId id="3166" r:id="rId29"/>
    <p:sldId id="3175" r:id="rId30"/>
    <p:sldId id="509" r:id="rId31"/>
    <p:sldId id="265" r:id="rId32"/>
    <p:sldId id="258" r:id="rId3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6A3ADBC-0B31-8E44-910E-AFB280B0E892}">
          <p14:sldIdLst>
            <p14:sldId id="500"/>
            <p14:sldId id="1904"/>
            <p14:sldId id="1913"/>
            <p14:sldId id="1914"/>
            <p14:sldId id="3162"/>
            <p14:sldId id="3163"/>
            <p14:sldId id="3171"/>
            <p14:sldId id="3172"/>
            <p14:sldId id="3173"/>
            <p14:sldId id="3178"/>
            <p14:sldId id="501"/>
            <p14:sldId id="3177"/>
            <p14:sldId id="1911"/>
            <p14:sldId id="302"/>
            <p14:sldId id="3167"/>
            <p14:sldId id="3168"/>
            <p14:sldId id="3164"/>
            <p14:sldId id="3165"/>
            <p14:sldId id="3166"/>
            <p14:sldId id="3175"/>
            <p14:sldId id="509"/>
            <p14:sldId id="265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5877"/>
    <a:srgbClr val="E4FDC2"/>
    <a:srgbClr val="DAFDA7"/>
    <a:srgbClr val="F1FDDC"/>
    <a:srgbClr val="B5EEFF"/>
    <a:srgbClr val="5D9CDD"/>
    <a:srgbClr val="8064A2"/>
    <a:srgbClr val="6C8F9B"/>
    <a:srgbClr val="5E60C9"/>
    <a:srgbClr val="6C8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E44A8C-AEA5-5A4B-B9CD-417A869F3702}" v="4" dt="2024-07-08T16:47:45.9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80" autoAdjust="0"/>
    <p:restoredTop sz="93878" autoAdjust="0"/>
  </p:normalViewPr>
  <p:slideViewPr>
    <p:cSldViewPr>
      <p:cViewPr varScale="1">
        <p:scale>
          <a:sx n="120" d="100"/>
          <a:sy n="120" d="100"/>
        </p:scale>
        <p:origin x="1440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7656"/>
    </p:cViewPr>
  </p:sorterViewPr>
  <p:notesViewPr>
    <p:cSldViewPr>
      <p:cViewPr varScale="1">
        <p:scale>
          <a:sx n="115" d="100"/>
          <a:sy n="115" d="100"/>
        </p:scale>
        <p:origin x="42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theme" Target="theme/theme1.xml"/><Relationship Id="rId21" Type="http://schemas.openxmlformats.org/officeDocument/2006/relationships/slide" Target="slides/slide11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commentAuthors" Target="commentAuthor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ad Gamal M Mostafa Abdo" userId="a714cb67-05a0-476b-a83a-e1e73bd0e875" providerId="ADAL" clId="{1DE44A8C-AEA5-5A4B-B9CD-417A869F3702}"/>
    <pc:docChg chg="custSel delSld modSld sldOrd modSection">
      <pc:chgData name="Mohammad Gamal M Mostafa Abdo" userId="a714cb67-05a0-476b-a83a-e1e73bd0e875" providerId="ADAL" clId="{1DE44A8C-AEA5-5A4B-B9CD-417A869F3702}" dt="2024-07-10T21:10:39.001" v="17" actId="2696"/>
      <pc:docMkLst>
        <pc:docMk/>
      </pc:docMkLst>
      <pc:sldChg chg="del">
        <pc:chgData name="Mohammad Gamal M Mostafa Abdo" userId="a714cb67-05a0-476b-a83a-e1e73bd0e875" providerId="ADAL" clId="{1DE44A8C-AEA5-5A4B-B9CD-417A869F3702}" dt="2024-07-10T21:10:39.001" v="17" actId="2696"/>
        <pc:sldMkLst>
          <pc:docMk/>
          <pc:sldMk cId="3119948442" sldId="289"/>
        </pc:sldMkLst>
      </pc:sldChg>
      <pc:sldChg chg="del">
        <pc:chgData name="Mohammad Gamal M Mostafa Abdo" userId="a714cb67-05a0-476b-a83a-e1e73bd0e875" providerId="ADAL" clId="{1DE44A8C-AEA5-5A4B-B9CD-417A869F3702}" dt="2024-07-10T21:10:37.968" v="16" actId="2696"/>
        <pc:sldMkLst>
          <pc:docMk/>
          <pc:sldMk cId="1959217447" sldId="290"/>
        </pc:sldMkLst>
      </pc:sldChg>
      <pc:sldChg chg="ord">
        <pc:chgData name="Mohammad Gamal M Mostafa Abdo" userId="a714cb67-05a0-476b-a83a-e1e73bd0e875" providerId="ADAL" clId="{1DE44A8C-AEA5-5A4B-B9CD-417A869F3702}" dt="2024-07-10T16:30:38.497" v="12" actId="20578"/>
        <pc:sldMkLst>
          <pc:docMk/>
          <pc:sldMk cId="701895226" sldId="501"/>
        </pc:sldMkLst>
      </pc:sldChg>
      <pc:sldChg chg="ord">
        <pc:chgData name="Mohammad Gamal M Mostafa Abdo" userId="a714cb67-05a0-476b-a83a-e1e73bd0e875" providerId="ADAL" clId="{1DE44A8C-AEA5-5A4B-B9CD-417A869F3702}" dt="2024-07-10T16:30:38.497" v="12" actId="20578"/>
        <pc:sldMkLst>
          <pc:docMk/>
          <pc:sldMk cId="634018512" sldId="1911"/>
        </pc:sldMkLst>
      </pc:sldChg>
      <pc:sldChg chg="del">
        <pc:chgData name="Mohammad Gamal M Mostafa Abdo" userId="a714cb67-05a0-476b-a83a-e1e73bd0e875" providerId="ADAL" clId="{1DE44A8C-AEA5-5A4B-B9CD-417A869F3702}" dt="2024-07-10T21:10:36.105" v="14" actId="2696"/>
        <pc:sldMkLst>
          <pc:docMk/>
          <pc:sldMk cId="273283285" sldId="3154"/>
        </pc:sldMkLst>
      </pc:sldChg>
      <pc:sldChg chg="del">
        <pc:chgData name="Mohammad Gamal M Mostafa Abdo" userId="a714cb67-05a0-476b-a83a-e1e73bd0e875" providerId="ADAL" clId="{1DE44A8C-AEA5-5A4B-B9CD-417A869F3702}" dt="2024-07-10T21:07:56.153" v="13" actId="2696"/>
        <pc:sldMkLst>
          <pc:docMk/>
          <pc:sldMk cId="839186658" sldId="3161"/>
        </pc:sldMkLst>
      </pc:sldChg>
      <pc:sldChg chg="modSp mod modNotes">
        <pc:chgData name="Mohammad Gamal M Mostafa Abdo" userId="a714cb67-05a0-476b-a83a-e1e73bd0e875" providerId="ADAL" clId="{1DE44A8C-AEA5-5A4B-B9CD-417A869F3702}" dt="2024-07-08T16:47:31.926" v="6" actId="1076"/>
        <pc:sldMkLst>
          <pc:docMk/>
          <pc:sldMk cId="2576259792" sldId="3162"/>
        </pc:sldMkLst>
        <pc:picChg chg="mod">
          <ac:chgData name="Mohammad Gamal M Mostafa Abdo" userId="a714cb67-05a0-476b-a83a-e1e73bd0e875" providerId="ADAL" clId="{1DE44A8C-AEA5-5A4B-B9CD-417A869F3702}" dt="2024-07-08T16:47:23.563" v="5" actId="14826"/>
          <ac:picMkLst>
            <pc:docMk/>
            <pc:sldMk cId="2576259792" sldId="3162"/>
            <ac:picMk id="5" creationId="{CE82DA43-EA79-E4C6-357A-D407D70FA4C3}"/>
          </ac:picMkLst>
        </pc:picChg>
        <pc:picChg chg="mod">
          <ac:chgData name="Mohammad Gamal M Mostafa Abdo" userId="a714cb67-05a0-476b-a83a-e1e73bd0e875" providerId="ADAL" clId="{1DE44A8C-AEA5-5A4B-B9CD-417A869F3702}" dt="2024-07-08T16:47:31.926" v="6" actId="1076"/>
          <ac:picMkLst>
            <pc:docMk/>
            <pc:sldMk cId="2576259792" sldId="3162"/>
            <ac:picMk id="6" creationId="{033B328A-CDCC-7536-D933-CE06633CB321}"/>
          </ac:picMkLst>
        </pc:picChg>
      </pc:sldChg>
      <pc:sldChg chg="modSp mod modNotes">
        <pc:chgData name="Mohammad Gamal M Mostafa Abdo" userId="a714cb67-05a0-476b-a83a-e1e73bd0e875" providerId="ADAL" clId="{1DE44A8C-AEA5-5A4B-B9CD-417A869F3702}" dt="2024-07-08T16:47:58.773" v="11" actId="14100"/>
        <pc:sldMkLst>
          <pc:docMk/>
          <pc:sldMk cId="4282846159" sldId="3163"/>
        </pc:sldMkLst>
        <pc:picChg chg="mod">
          <ac:chgData name="Mohammad Gamal M Mostafa Abdo" userId="a714cb67-05a0-476b-a83a-e1e73bd0e875" providerId="ADAL" clId="{1DE44A8C-AEA5-5A4B-B9CD-417A869F3702}" dt="2024-07-08T16:47:58.773" v="11" actId="14100"/>
          <ac:picMkLst>
            <pc:docMk/>
            <pc:sldMk cId="4282846159" sldId="3163"/>
            <ac:picMk id="7" creationId="{10200CCB-3AB3-B22C-2473-37553C79C240}"/>
          </ac:picMkLst>
        </pc:picChg>
      </pc:sldChg>
      <pc:sldChg chg="del">
        <pc:chgData name="Mohammad Gamal M Mostafa Abdo" userId="a714cb67-05a0-476b-a83a-e1e73bd0e875" providerId="ADAL" clId="{1DE44A8C-AEA5-5A4B-B9CD-417A869F3702}" dt="2024-07-10T21:10:37.213" v="15" actId="2696"/>
        <pc:sldMkLst>
          <pc:docMk/>
          <pc:sldMk cId="1311836517" sldId="3174"/>
        </pc:sldMkLst>
      </pc:sldChg>
      <pc:sldChg chg="ord">
        <pc:chgData name="Mohammad Gamal M Mostafa Abdo" userId="a714cb67-05a0-476b-a83a-e1e73bd0e875" providerId="ADAL" clId="{1DE44A8C-AEA5-5A4B-B9CD-417A869F3702}" dt="2024-07-10T16:30:38.497" v="12" actId="20578"/>
        <pc:sldMkLst>
          <pc:docMk/>
          <pc:sldMk cId="693289938" sldId="3177"/>
        </pc:sldMkLst>
      </pc:sldChg>
      <pc:sldChg chg="ord">
        <pc:chgData name="Mohammad Gamal M Mostafa Abdo" userId="a714cb67-05a0-476b-a83a-e1e73bd0e875" providerId="ADAL" clId="{1DE44A8C-AEA5-5A4B-B9CD-417A869F3702}" dt="2024-07-10T16:30:38.497" v="12" actId="20578"/>
        <pc:sldMkLst>
          <pc:docMk/>
          <pc:sldMk cId="1368977749" sldId="317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31763AE-1784-428C-B356-0718BB4D3D04}" type="datetimeFigureOut">
              <a:rPr lang="en-US" smtClean="0"/>
              <a:t>7/11/24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D38D292-FAC8-4C88-BEF1-49EAD5290A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1898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4554151-02F4-437C-AA39-A693AEE7D050}" type="datetimeFigureOut">
              <a:rPr lang="en-US" smtClean="0"/>
              <a:pPr/>
              <a:t>7/11/24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3B00ED4-9681-430C-A2C6-C2BA4A0F73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40708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22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131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1194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850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6205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044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DRAFT - WORK IN PROGRESS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DRAFT - WORK IN PROGRESS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B00ED4-9681-430C-A2C6-C2BA4A0F73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126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589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DRAFT - WORK IN PROGRESS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DRAFT - WORK IN PROGRESS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B00ED4-9681-430C-A2C6-C2BA4A0F73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064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2.emf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ED8F-9E68-6E48-B444-A9FF34B4B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F2057-8AD1-AC4F-948F-63575AEDA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0486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BCCD-F603-1E40-9338-94B0FB14B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DB7F3-C180-C741-A874-3E794FE10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97839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26452445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2778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1649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392352719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07">
            <a:extLst>
              <a:ext uri="{FF2B5EF4-FFF2-40B4-BE49-F238E27FC236}">
                <a16:creationId xmlns:a16="http://schemas.microsoft.com/office/drawing/2014/main" id="{4647A912-5093-6043-8161-0D98167F24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336550"/>
            <a:ext cx="12192000" cy="6858000"/>
          </a:xfrm>
          <a:prstGeom prst="rect">
            <a:avLst/>
          </a:prstGeom>
        </p:spPr>
      </p:pic>
      <p:grpSp>
        <p:nvGrpSpPr>
          <p:cNvPr id="11" name="Bottom Bar">
            <a:extLst>
              <a:ext uri="{FF2B5EF4-FFF2-40B4-BE49-F238E27FC236}">
                <a16:creationId xmlns:a16="http://schemas.microsoft.com/office/drawing/2014/main" id="{DC935C4B-E372-E04B-8493-E90A79CBC7F4}"/>
              </a:ext>
            </a:extLst>
          </p:cNvPr>
          <p:cNvGrpSpPr/>
          <p:nvPr userDrawn="1"/>
        </p:nvGrpSpPr>
        <p:grpSpPr>
          <a:xfrm>
            <a:off x="0" y="6247747"/>
            <a:ext cx="12192000" cy="610252"/>
            <a:chOff x="0" y="6247747"/>
            <a:chExt cx="12192000" cy="6102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574F32-F3B5-224E-B6D3-DC767B30A5BE}"/>
                </a:ext>
              </a:extLst>
            </p:cNvPr>
            <p:cNvSpPr/>
            <p:nvPr/>
          </p:nvSpPr>
          <p:spPr>
            <a:xfrm>
              <a:off x="0" y="6334125"/>
              <a:ext cx="12192000" cy="52387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EE050A-3114-2641-96C8-48D281A062A0}"/>
                </a:ext>
              </a:extLst>
            </p:cNvPr>
            <p:cNvSpPr/>
            <p:nvPr/>
          </p:nvSpPr>
          <p:spPr>
            <a:xfrm>
              <a:off x="0" y="6247747"/>
              <a:ext cx="12192000" cy="863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59F24B-A93D-B046-B78A-2C31137D1AC5}"/>
              </a:ext>
            </a:extLst>
          </p:cNvPr>
          <p:cNvSpPr txBox="1"/>
          <p:nvPr userDrawn="1"/>
        </p:nvSpPr>
        <p:spPr>
          <a:xfrm>
            <a:off x="2872408" y="5178483"/>
            <a:ext cx="64471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Battelle Energy Alliance manages INL for the U.S. Department of Energy’s Office of Nuclear Energy.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INL is the nation’s center for nuclear energy research and development, and also performs research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 each of DOE’s strategic goal areas: energy, national security, science and the environment.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Web Address">
            <a:extLst>
              <a:ext uri="{FF2B5EF4-FFF2-40B4-BE49-F238E27FC236}">
                <a16:creationId xmlns:a16="http://schemas.microsoft.com/office/drawing/2014/main" id="{53FCC0DF-9440-B040-A076-DF507B404D83}"/>
              </a:ext>
            </a:extLst>
          </p:cNvPr>
          <p:cNvSpPr txBox="1"/>
          <p:nvPr userDrawn="1"/>
        </p:nvSpPr>
        <p:spPr>
          <a:xfrm>
            <a:off x="4100945" y="6417425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alpha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WWW.INL.GOV</a:t>
            </a:r>
          </a:p>
        </p:txBody>
      </p:sp>
    </p:spTree>
    <p:extLst>
      <p:ext uri="{BB962C8B-B14F-4D97-AF65-F5344CB8AC3E}">
        <p14:creationId xmlns:p14="http://schemas.microsoft.com/office/powerpoint/2010/main" val="2935899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48C06B-D927-8841-A3BE-F155E7EDC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E5966-0DD5-E140-8281-E46957118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828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ex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/>
          </a:p>
          <a:p>
            <a:pPr lvl="2"/>
            <a:r>
              <a:rPr lang="en-US"/>
              <a:t>Date</a:t>
            </a:r>
          </a:p>
          <a:p>
            <a:pPr lvl="2"/>
            <a:endParaRPr lang="en-US"/>
          </a:p>
          <a:p>
            <a:pPr lvl="0"/>
            <a:r>
              <a:rPr lang="en-US"/>
              <a:t>Presenter name</a:t>
            </a:r>
          </a:p>
          <a:p>
            <a:pPr lvl="2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506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280" y="1310640"/>
            <a:ext cx="11018519" cy="4780599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29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8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32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93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45959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254505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467301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D38F7-71BE-8C4A-8B91-2F9703AF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A0CF4-3D02-E644-B346-06D7A112E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3752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9197565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6351749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330385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604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175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509180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34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3348941" cy="154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901180" y="2133600"/>
            <a:ext cx="5986021" cy="1600200"/>
          </a:xfrm>
          <a:prstGeom prst="rect">
            <a:avLst/>
          </a:prstGeom>
        </p:spPr>
        <p:txBody>
          <a:bodyPr/>
          <a:lstStyle>
            <a:lvl1pPr marL="0" indent="0" algn="r">
              <a:spcAft>
                <a:spcPts val="450"/>
              </a:spcAft>
              <a:buNone/>
              <a:defRPr sz="2100" b="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229600" y="4038600"/>
            <a:ext cx="3657600" cy="609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09600" y="150715"/>
            <a:ext cx="11277600" cy="685799"/>
          </a:xfrm>
          <a:prstGeom prst="rect">
            <a:avLst/>
          </a:prstGeo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5976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A5FB9-150B-8B43-BBDA-E4A3967312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3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87775"/>
            <a:ext cx="12190373" cy="147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9601" y="2057400"/>
            <a:ext cx="4150151" cy="1679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211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08000" y="1905000"/>
            <a:ext cx="11277600" cy="39624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4437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867306"/>
            <a:ext cx="10515600" cy="953001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116802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161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D57F-6F53-0343-9A33-EA3C5E44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C9606-5893-2940-B400-F89D7F01A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049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FAD39-1750-3342-8CA4-A45556007C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17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B0B02-2ECD-9B44-9640-8386821118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151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806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10100" y="4608513"/>
            <a:ext cx="29718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100" i="1" dirty="0">
                <a:solidFill>
                  <a:srgbClr val="005976"/>
                </a:solidFill>
                <a:latin typeface="Helvetica" charset="0"/>
                <a:ea typeface="Helvetica" charset="0"/>
                <a:cs typeface="Helvetica" charset="0"/>
              </a:rPr>
              <a:t>http://lwrs.inl.gov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110" y="0"/>
            <a:ext cx="3823041" cy="174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258818" y="1391608"/>
            <a:ext cx="6016031" cy="182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019" y="3580978"/>
            <a:ext cx="9664700" cy="6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12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3200" y="1507988"/>
            <a:ext cx="6604000" cy="222581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of Presentation</a:t>
            </a:r>
          </a:p>
          <a:p>
            <a:endParaRPr lang="en-US" dirty="0"/>
          </a:p>
          <a:p>
            <a:r>
              <a:rPr lang="en-US" dirty="0"/>
              <a:t>Name of Speaker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31EAF185-A7E7-4AD6-8E14-8ADD45C5D5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0" y="4038600"/>
            <a:ext cx="3657600" cy="609600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City, State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</a:t>
            </a:r>
          </a:p>
        </p:txBody>
      </p:sp>
      <p:pic>
        <p:nvPicPr>
          <p:cNvPr id="12" name="Picture 11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0" y="4876800"/>
            <a:ext cx="12192000" cy="19812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203201" y="1531938"/>
            <a:ext cx="4646083" cy="2506662"/>
            <a:chOff x="457200" y="2039416"/>
            <a:chExt cx="3484562" cy="2506662"/>
          </a:xfrm>
        </p:grpSpPr>
        <p:pic>
          <p:nvPicPr>
            <p:cNvPr id="15" name="Picture 23" descr="LWR_Logo-Color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2039416"/>
              <a:ext cx="3484562" cy="1898650"/>
            </a:xfrm>
            <a:prstGeom prst="rect">
              <a:avLst/>
            </a:prstGeom>
            <a:noFill/>
          </p:spPr>
        </p:pic>
        <p:sp>
          <p:nvSpPr>
            <p:cNvPr id="14" name="Title 1"/>
            <p:cNvSpPr txBox="1">
              <a:spLocks/>
            </p:cNvSpPr>
            <p:nvPr userDrawn="1"/>
          </p:nvSpPr>
          <p:spPr>
            <a:xfrm>
              <a:off x="512762" y="3906316"/>
              <a:ext cx="3352800" cy="6397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800" b="1" kern="1200">
                  <a:solidFill>
                    <a:srgbClr val="6C8F9A"/>
                  </a:solidFill>
                  <a:latin typeface="Arial Black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https://lwrs.inl.gov</a:t>
              </a: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D8CA-2CEC-4FB9-A4F0-82C1698A97E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586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 descr="LWR_Logo-Colo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2343" y="533400"/>
            <a:ext cx="6954860" cy="2842141"/>
          </a:xfrm>
          <a:prstGeom prst="rect">
            <a:avLst/>
          </a:prstGeom>
          <a:noFill/>
        </p:spPr>
      </p:pic>
      <p:sp>
        <p:nvSpPr>
          <p:cNvPr id="15" name="Title 1"/>
          <p:cNvSpPr txBox="1">
            <a:spLocks/>
          </p:cNvSpPr>
          <p:nvPr userDrawn="1"/>
        </p:nvSpPr>
        <p:spPr>
          <a:xfrm>
            <a:off x="0" y="3505200"/>
            <a:ext cx="12192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C8F9A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Sustaining National Nuclear Assets</a:t>
            </a: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0" y="4495800"/>
            <a:ext cx="12192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C8F9A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https://lwrs.inl.gov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choose 1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B25CD1-AAEC-2944-A880-5B3FABFD11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53749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70F98C0-379B-1340-8EC0-CDA501596876}"/>
              </a:ext>
            </a:extLst>
          </p:cNvPr>
          <p:cNvSpPr/>
          <p:nvPr/>
        </p:nvSpPr>
        <p:spPr>
          <a:xfrm>
            <a:off x="0" y="0"/>
            <a:ext cx="12192000" cy="542493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4136" y="1953910"/>
            <a:ext cx="9177865" cy="2292350"/>
          </a:xfrm>
          <a:noFill/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286" indent="0">
              <a:buFontTx/>
              <a:buNone/>
              <a:defRPr/>
            </a:lvl3pPr>
            <a:lvl4pPr marL="1371430" indent="0">
              <a:buFontTx/>
              <a:buNone/>
              <a:defRPr/>
            </a:lvl4pPr>
            <a:lvl5pPr marL="18285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74119-B3D1-BA43-8719-0792647D55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5233" y="5899153"/>
            <a:ext cx="3330289" cy="4846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F2F8D8-C03D-DF41-BF95-AEFFFD1550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523" y="689986"/>
            <a:ext cx="2889336" cy="1048200"/>
          </a:xfrm>
        </p:spPr>
        <p:txBody>
          <a:bodyPr anchor="b" anchorCtr="0"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June 1, 2020</a:t>
            </a:r>
          </a:p>
          <a:p>
            <a:pPr>
              <a:spcBef>
                <a:spcPts val="500"/>
              </a:spcBef>
            </a:pPr>
            <a:r>
              <a:rPr lang="en-US" sz="1800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79833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(choose 1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30290D-5BC3-5A48-99F1-F6E9F37BC6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32"/>
            <a:ext cx="12192000" cy="6855969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4136" y="1953910"/>
            <a:ext cx="9177865" cy="2292350"/>
          </a:xfrm>
          <a:noFill/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286" indent="0">
              <a:buFontTx/>
              <a:buNone/>
              <a:defRPr/>
            </a:lvl3pPr>
            <a:lvl4pPr marL="1371430" indent="0">
              <a:buFontTx/>
              <a:buNone/>
              <a:defRPr/>
            </a:lvl4pPr>
            <a:lvl5pPr marL="18285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74119-B3D1-BA43-8719-0792647D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233" y="5899150"/>
            <a:ext cx="3330289" cy="484632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A42E622-A8CF-0E42-81D1-5F26F64956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523" y="689986"/>
            <a:ext cx="2889336" cy="1048200"/>
          </a:xfrm>
        </p:spPr>
        <p:txBody>
          <a:bodyPr anchor="b" anchorCtr="0"/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June 1, 2020</a:t>
            </a:r>
          </a:p>
          <a:p>
            <a:pPr>
              <a:spcBef>
                <a:spcPts val="500"/>
              </a:spcBef>
            </a:pPr>
            <a:r>
              <a:rPr lang="en-US" sz="1800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558995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8CCA-15EA-6249-B8BE-40EC5312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FED0F-89BA-3B42-A124-04F629446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2E85-9D80-2A46-8B48-797D4D2EF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90304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DF224CA-CE17-7D41-B86C-EAB03715B26C}"/>
              </a:ext>
            </a:extLst>
          </p:cNvPr>
          <p:cNvSpPr/>
          <p:nvPr/>
        </p:nvSpPr>
        <p:spPr>
          <a:xfrm>
            <a:off x="0" y="6388101"/>
            <a:ext cx="121920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694467-341C-D74D-AD80-3302F5CEDB2A}"/>
              </a:ext>
            </a:extLst>
          </p:cNvPr>
          <p:cNvSpPr/>
          <p:nvPr/>
        </p:nvSpPr>
        <p:spPr>
          <a:xfrm>
            <a:off x="0" y="6467507"/>
            <a:ext cx="121920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B71BC2-5635-8644-9B34-09FFA64B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0868" y="1706871"/>
            <a:ext cx="10415587" cy="4360553"/>
          </a:xfrm>
          <a:prstGeom prst="rect">
            <a:avLst/>
          </a:prstGeom>
        </p:spPr>
        <p:txBody>
          <a:bodyPr/>
          <a:lstStyle>
            <a:lvl1pPr marL="0" marR="0" indent="0" algn="l" defTabSz="91428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10B892C-0753-1249-99F6-52B85CC34E7B}"/>
              </a:ext>
            </a:extLst>
          </p:cNvPr>
          <p:cNvSpPr/>
          <p:nvPr/>
        </p:nvSpPr>
        <p:spPr>
          <a:xfrm>
            <a:off x="0" y="6388101"/>
            <a:ext cx="121920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74017-7D68-FC43-86AB-F0F30FBC0DC0}"/>
              </a:ext>
            </a:extLst>
          </p:cNvPr>
          <p:cNvSpPr/>
          <p:nvPr/>
        </p:nvSpPr>
        <p:spPr>
          <a:xfrm>
            <a:off x="0" y="6467507"/>
            <a:ext cx="121920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E234E4-FB66-8045-A303-17ED694A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53675" y="1724217"/>
            <a:ext cx="501345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51465" y="1724217"/>
            <a:ext cx="5081651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77" y="1724217"/>
            <a:ext cx="501345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5464" y="1724217"/>
            <a:ext cx="5081651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4ED6C3F-103D-6B4C-AAD7-ABC9806570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3535478-BB09-F744-AA48-C4D516D8C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3283845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E1AB0B6-56F4-BB48-B4B8-C9BAEA02B3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2581707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868" y="1709760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0867" y="4589485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8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51465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5465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EFAD39-1750-3342-8CA4-A45556007C2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E883-4ADA-CB4E-868F-594540763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53DDB-6167-4C4A-A4B6-F71386813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89D35-A46F-A04F-82AC-41890ECAE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07553-B78D-9141-BB49-C7FBD7265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F9B08-A7DA-E94D-9FBC-9AD32B8AC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5024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51465" y="2413021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5465" y="2413021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51529" y="1589090"/>
            <a:ext cx="5081587" cy="766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83941" y="1589090"/>
            <a:ext cx="5081587" cy="766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5D4BE69-B78E-4B48-87DD-DE8784479E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4902BDC-49EE-4EAF-95D9-F6F740D956D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3A70DC8-5EFB-4821-940E-F9EB00C1E546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114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584" y="538163"/>
            <a:ext cx="10835216" cy="7572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20186" y="1552575"/>
            <a:ext cx="5327649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1035" y="1552575"/>
            <a:ext cx="5329767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6E89807-69A1-4BB3-9A63-6853941DDA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2ECA82-E7CD-40D0-A4E4-45D323CE85E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2372A49-8BEA-4D75-AC46-90B9B61A36E0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469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3200" y="1507988"/>
            <a:ext cx="6604000" cy="222581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of Presentation</a:t>
            </a:r>
          </a:p>
          <a:p>
            <a:endParaRPr lang="en-US" dirty="0"/>
          </a:p>
          <a:p>
            <a:r>
              <a:rPr lang="en-US" dirty="0"/>
              <a:t>Name of Speaker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31EAF185-A7E7-4AD6-8E14-8ADD45C5D5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0" y="4038600"/>
            <a:ext cx="3657600" cy="609600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City, State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</a:t>
            </a:r>
          </a:p>
        </p:txBody>
      </p:sp>
      <p:pic>
        <p:nvPicPr>
          <p:cNvPr id="12" name="Picture 11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0" y="4876800"/>
            <a:ext cx="12192000" cy="19812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203201" y="1531938"/>
            <a:ext cx="4646083" cy="2506662"/>
            <a:chOff x="457200" y="2039416"/>
            <a:chExt cx="3484562" cy="2506662"/>
          </a:xfrm>
        </p:grpSpPr>
        <p:pic>
          <p:nvPicPr>
            <p:cNvPr id="15" name="Picture 23" descr="LWR_Logo-Color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2039416"/>
              <a:ext cx="3484562" cy="1898650"/>
            </a:xfrm>
            <a:prstGeom prst="rect">
              <a:avLst/>
            </a:prstGeom>
            <a:noFill/>
          </p:spPr>
        </p:pic>
        <p:sp>
          <p:nvSpPr>
            <p:cNvPr id="14" name="Title 1"/>
            <p:cNvSpPr txBox="1">
              <a:spLocks/>
            </p:cNvSpPr>
            <p:nvPr userDrawn="1"/>
          </p:nvSpPr>
          <p:spPr>
            <a:xfrm>
              <a:off x="512762" y="3906316"/>
              <a:ext cx="3352800" cy="6397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800" b="1" kern="1200">
                  <a:solidFill>
                    <a:srgbClr val="6C8F9A"/>
                  </a:solidFill>
                  <a:latin typeface="Arial Black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https://lwrs.inl.gov</a:t>
              </a: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10100" y="4608513"/>
            <a:ext cx="29718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100" i="1" dirty="0">
                <a:solidFill>
                  <a:srgbClr val="005976"/>
                </a:solidFill>
                <a:latin typeface="Helvetica" charset="0"/>
                <a:ea typeface="Helvetica" charset="0"/>
                <a:cs typeface="Helvetica" charset="0"/>
              </a:rPr>
              <a:t>http://lwrs.inl.gov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110" y="0"/>
            <a:ext cx="3823041" cy="174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258818" y="1391608"/>
            <a:ext cx="6016031" cy="182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019" y="3580978"/>
            <a:ext cx="9664700" cy="6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12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 dirty="0"/>
          </a:p>
          <a:p>
            <a:pPr lvl="2"/>
            <a:r>
              <a:rPr lang="en-US" dirty="0"/>
              <a:t>Date</a:t>
            </a:r>
          </a:p>
          <a:p>
            <a:pPr lvl="2"/>
            <a:endParaRPr lang="en-US" dirty="0"/>
          </a:p>
          <a:p>
            <a:pPr lvl="0"/>
            <a:r>
              <a:rPr lang="en-US" dirty="0"/>
              <a:t>Presenter name</a:t>
            </a:r>
          </a:p>
          <a:p>
            <a:pPr lvl="2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11521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797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693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050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85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70EB-D856-DF42-910F-5DD6B50B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22071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4942493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23803152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48911730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4180977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4086971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863666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484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411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2417825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197600" y="1981200"/>
            <a:ext cx="5080000" cy="3657600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4961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5652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914400" y="1981200"/>
            <a:ext cx="10363200" cy="3657600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16639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55201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(choose 1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B3D172A-EB9F-DE48-BEA7-EAF396F15D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7FE4112F-D4CC-6F4D-8884-133F9ADDDA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999" y="3047999"/>
            <a:ext cx="8128000" cy="2292350"/>
          </a:xfrm>
          <a:gradFill flip="none" rotWithShape="1">
            <a:gsLst>
              <a:gs pos="0">
                <a:srgbClr val="2DA9E1">
                  <a:alpha val="0"/>
                </a:srgbClr>
              </a:gs>
              <a:gs pos="100000">
                <a:srgbClr val="2DA9E1"/>
              </a:gs>
            </a:gsLst>
            <a:lin ang="10800000" scaled="1"/>
            <a:tileRect/>
          </a:gradFill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04B8F3-C379-C04D-8634-1CDEC81586E2}"/>
              </a:ext>
            </a:extLst>
          </p:cNvPr>
          <p:cNvSpPr/>
          <p:nvPr userDrawn="1"/>
        </p:nvSpPr>
        <p:spPr bwMode="auto">
          <a:xfrm>
            <a:off x="0" y="5444519"/>
            <a:ext cx="12192000" cy="1413481"/>
          </a:xfrm>
          <a:prstGeom prst="rect">
            <a:avLst/>
          </a:prstGeom>
          <a:solidFill>
            <a:srgbClr val="07519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3207E4-91BC-AB48-939F-AAC2AA29BF23}"/>
              </a:ext>
            </a:extLst>
          </p:cNvPr>
          <p:cNvSpPr/>
          <p:nvPr userDrawn="1"/>
        </p:nvSpPr>
        <p:spPr bwMode="auto">
          <a:xfrm>
            <a:off x="0" y="5340350"/>
            <a:ext cx="12192000" cy="104169"/>
          </a:xfrm>
          <a:prstGeom prst="rect">
            <a:avLst/>
          </a:prstGeom>
          <a:solidFill>
            <a:srgbClr val="8EC4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9" name="Picture 8" descr="INL Logo&#10;">
            <a:extLst>
              <a:ext uri="{FF2B5EF4-FFF2-40B4-BE49-F238E27FC236}">
                <a16:creationId xmlns:a16="http://schemas.microsoft.com/office/drawing/2014/main" id="{C1008D85-606B-D848-BFCA-7687F5A46F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5024" y="5910196"/>
            <a:ext cx="3191256" cy="473702"/>
          </a:xfrm>
          <a:prstGeom prst="rect">
            <a:avLst/>
          </a:prstGeom>
        </p:spPr>
      </p:pic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5014510-E6EF-3147-9268-B01445A04D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142" y="455004"/>
            <a:ext cx="2167002" cy="1048200"/>
          </a:xfrm>
          <a:prstGeom prst="rect">
            <a:avLst/>
          </a:prstGeom>
          <a:effectLst/>
        </p:spPr>
        <p:txBody>
          <a:bodyPr lIns="0" rIns="0" bIns="0" anchor="b" anchorCtr="0">
            <a:noAutofit/>
          </a:bodyPr>
          <a:lstStyle>
            <a:lvl1pPr marL="7938" indent="0" algn="l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 algn="l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 dirty="0"/>
              <a:t>Click to edit date and presenter name</a:t>
            </a:r>
          </a:p>
          <a:p>
            <a:pPr lvl="2"/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1786188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 advTm="0">
        <p:fade/>
      </p:transition>
    </mc:Choice>
    <mc:Fallback xmlns="">
      <p:transition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448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lick to edit title(Reduce font for title longer than 2 lines)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title(Reduce font for title longer than 2 lines)</a:t>
            </a:r>
          </a:p>
        </p:txBody>
      </p:sp>
      <p:sp>
        <p:nvSpPr>
          <p:cNvPr id="93" name="Picture Placeholder 6"/>
          <p:cNvSpPr>
            <a:spLocks noGrp="1"/>
          </p:cNvSpPr>
          <p:nvPr>
            <p:ph type="pic" idx="21"/>
          </p:nvPr>
        </p:nvSpPr>
        <p:spPr>
          <a:xfrm>
            <a:off x="938212" y="1739900"/>
            <a:ext cx="10415588" cy="43275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6221568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560718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4314" y="6492875"/>
            <a:ext cx="434428" cy="365125"/>
          </a:xfrm>
        </p:spPr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E2E56-A95B-4341-8167-2264CC6281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38213" y="473075"/>
            <a:ext cx="10415587" cy="293688"/>
          </a:xfrm>
        </p:spPr>
        <p:txBody>
          <a:bodyPr anchor="b"/>
          <a:lstStyle>
            <a:lvl1pPr marL="0" indent="0">
              <a:buNone/>
              <a:defRPr sz="14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Program Funding this Work (for research and program highlights only)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A698740-F7A4-44E1-9D85-D6C131ABB6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328611"/>
            <a:ext cx="3825875" cy="529389"/>
          </a:xfrm>
          <a:solidFill>
            <a:schemeClr val="tx2"/>
          </a:solidFill>
        </p:spPr>
        <p:txBody>
          <a:bodyPr lIns="91440" tIns="9144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DIVISION | DEPARTMENT</a:t>
            </a:r>
            <a:br>
              <a:rPr lang="en-US" dirty="0"/>
            </a:br>
            <a:r>
              <a:rPr lang="en-US" dirty="0"/>
              <a:t>Firstname.lastname@inl.gov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158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6885618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3829061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1607976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314477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333A-72E1-4C43-9610-71B6A8F74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169E0-02E9-EF4C-B91A-215CBB42A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6873B-C248-0C40-A9A8-A52EE419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1416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7080555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927482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5397906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lick to edit title(Reduce font for title longer than 2 lines)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title(Reduce font for title longer than 2 lines)</a:t>
            </a:r>
          </a:p>
        </p:txBody>
      </p:sp>
      <p:sp>
        <p:nvSpPr>
          <p:cNvPr id="93" name="Picture Placeholder 6"/>
          <p:cNvSpPr>
            <a:spLocks noGrp="1"/>
          </p:cNvSpPr>
          <p:nvPr>
            <p:ph type="pic" idx="21"/>
          </p:nvPr>
        </p:nvSpPr>
        <p:spPr>
          <a:xfrm>
            <a:off x="938212" y="1739900"/>
            <a:ext cx="10415588" cy="43275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5887202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lick to edit title(Reduce font for title longer than 2 lines)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title(Reduce font for title longer than 2 lines)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938150" y="1739900"/>
            <a:ext cx="5013455" cy="4207042"/>
          </a:xfrm>
          <a:prstGeom prst="rect">
            <a:avLst/>
          </a:prstGeom>
        </p:spPr>
        <p:txBody>
          <a:bodyPr/>
          <a:lstStyle/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3" name="Picture Placeholder 5"/>
          <p:cNvSpPr>
            <a:spLocks noGrp="1"/>
          </p:cNvSpPr>
          <p:nvPr>
            <p:ph type="pic" sz="half" idx="21"/>
          </p:nvPr>
        </p:nvSpPr>
        <p:spPr>
          <a:xfrm>
            <a:off x="6272148" y="1739900"/>
            <a:ext cx="5081651" cy="420704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4113540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54932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4194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0DBFB-B27A-4152-B93B-E0544768A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noProof="0" smtClean="0"/>
              <a:t>7/11/24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2609EE-8677-453E-B000-7C9D37C31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346EE-7757-43D9-8F90-C5A66E3A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128637-293C-4F87-8D53-0BE4379C81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337" y="310287"/>
            <a:ext cx="5238313" cy="853352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BCAE7BC-9D1D-42BA-A132-117B58540C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337" y="981076"/>
            <a:ext cx="3581400" cy="365126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20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981252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5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F1A9CEB5-4DCA-2549-B149-80C6AFE7CA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6501" y="0"/>
            <a:ext cx="4055498" cy="3048000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CEF456F-8BC0-384F-83F0-E5A07493A1DB}"/>
              </a:ext>
            </a:extLst>
          </p:cNvPr>
          <p:cNvSpPr/>
          <p:nvPr userDrawn="1"/>
        </p:nvSpPr>
        <p:spPr>
          <a:xfrm>
            <a:off x="8127999" y="3048000"/>
            <a:ext cx="4064001" cy="2292350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E6E80B-AE42-7F4B-8C4C-ACBD3261A904}"/>
              </a:ext>
            </a:extLst>
          </p:cNvPr>
          <p:cNvSpPr/>
          <p:nvPr userDrawn="1"/>
        </p:nvSpPr>
        <p:spPr>
          <a:xfrm>
            <a:off x="4063999" y="3048000"/>
            <a:ext cx="8136503" cy="2292350"/>
          </a:xfrm>
          <a:prstGeom prst="rect">
            <a:avLst/>
          </a:prstGeom>
          <a:gradFill>
            <a:gsLst>
              <a:gs pos="50000">
                <a:srgbClr val="2DA9E1"/>
              </a:gs>
              <a:gs pos="0">
                <a:srgbClr val="2DA9E1">
                  <a:alpha val="0"/>
                </a:srgbClr>
              </a:gs>
              <a:gs pos="100000">
                <a:srgbClr val="2DA9E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999" y="3048000"/>
            <a:ext cx="8128000" cy="2292350"/>
          </a:xfrm>
          <a:solidFill>
            <a:srgbClr val="2DA9E1">
              <a:alpha val="89000"/>
            </a:srgbClr>
          </a:solidFill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885C2393-A49E-404D-B096-F9ADA920F5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30118" y="1209585"/>
            <a:ext cx="3267075" cy="13922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>
              <a:buFontTx/>
              <a:buNone/>
              <a:tabLst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C7256730-8936-AB40-8754-770CBB5355F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063998" y="1"/>
            <a:ext cx="4064002" cy="304323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2AC4C69B-9B36-3C4E-8338-B960738E03F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" y="1"/>
            <a:ext cx="4063997" cy="304323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CC63D80-3EC6-EA4E-B485-F488BB2C104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3048001"/>
            <a:ext cx="4055496" cy="228758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F66818-AB14-6E7F-A60B-AF97E15E41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4279" y="5913998"/>
            <a:ext cx="584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76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4072318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06EC-1BCD-E04E-88E4-83BC67CA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B84FA-09A8-594C-9D62-8A82D1E6F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FCA60-BABD-CF42-8D6F-D9AD65583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4876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EAC40A-E02E-BBB7-BAAE-7324A1A611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234422" y="6027702"/>
            <a:ext cx="1968500" cy="3175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121DDE-A929-3B48-9CF6-9A7DFF8AAAEE}"/>
              </a:ext>
            </a:extLst>
          </p:cNvPr>
          <p:cNvCxnSpPr>
            <a:cxnSpLocks/>
          </p:cNvCxnSpPr>
          <p:nvPr userDrawn="1"/>
        </p:nvCxnSpPr>
        <p:spPr>
          <a:xfrm>
            <a:off x="8352766" y="6008183"/>
            <a:ext cx="0" cy="35560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959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8000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8913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152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7833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5679167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62635969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297129886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1648155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178548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image" Target="../media/image13.png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12.emf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91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19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1087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277441"/>
            <a:ext cx="10998199" cy="48137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694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4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20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928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BAE5DC5-FB39-0146-BD30-735AAEA116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2667000" y="633413"/>
            <a:ext cx="8964613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1700" y="1916575"/>
            <a:ext cx="112776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10800000">
            <a:off x="0" y="5811714"/>
            <a:ext cx="12192000" cy="10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6275" y="504584"/>
            <a:ext cx="2107556" cy="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078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55" r:id="rId9"/>
    <p:sldLayoutId id="2147483654" r:id="rId10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 kern="1200">
          <a:solidFill>
            <a:srgbClr val="005976"/>
          </a:solidFill>
          <a:latin typeface="Arial Black" charset="0"/>
          <a:ea typeface="Arial Black" charset="0"/>
          <a:cs typeface="Arial Black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9pPr>
    </p:titleStyle>
    <p:bodyStyle>
      <a:lvl1pPr marL="1714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SzPct val="125000"/>
        <a:buFont typeface="Arial" charset="0"/>
        <a:buChar char="•"/>
        <a:defRPr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SzPct val="75000"/>
        <a:buFont typeface="Courier New" charset="0"/>
        <a:buChar char="o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Font typeface="Arial" charset="0"/>
        <a:buChar char="•"/>
        <a:defRPr sz="10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7D210B3-B8C7-ED4A-B63C-D5FF8E7BB9EC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B5F62F-9D9E-F142-ADA7-4D30A824891C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3D43C0-92BC-234F-9952-A682F23BFF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5" y="563683"/>
            <a:ext cx="10415648" cy="95320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476" y="1724849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9500" y="6586270"/>
            <a:ext cx="1832793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49" y="6586270"/>
            <a:ext cx="4131563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4" y="6586270"/>
            <a:ext cx="563341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A1D66-26A4-C44F-988F-6813FE48627D}"/>
              </a:ext>
            </a:extLst>
          </p:cNvPr>
          <p:cNvSpPr/>
          <p:nvPr/>
        </p:nvSpPr>
        <p:spPr>
          <a:xfrm rot="10800000">
            <a:off x="2" y="906938"/>
            <a:ext cx="846665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8A12C7-77E3-134E-8985-67A2080D7414}"/>
              </a:ext>
            </a:extLst>
          </p:cNvPr>
          <p:cNvSpPr/>
          <p:nvPr/>
        </p:nvSpPr>
        <p:spPr>
          <a:xfrm rot="10800000">
            <a:off x="2" y="541010"/>
            <a:ext cx="846665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61701" y="504584"/>
            <a:ext cx="2810075" cy="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10800000">
            <a:off x="0" y="5811714"/>
            <a:ext cx="12192000" cy="10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hf hdr="0" dt="0"/>
  <p:txStyles>
    <p:titleStyle>
      <a:lvl1pPr algn="l" defTabSz="91428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73" indent="-228573" algn="l" defTabSz="914286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18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858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000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143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  <p15:guide id="4" orient="horz" pos="528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3FEC5-4760-DC48-B91E-CFC0C33F63A9}"/>
              </a:ext>
            </a:extLst>
          </p:cNvPr>
          <p:cNvSpPr/>
          <p:nvPr userDrawn="1"/>
        </p:nvSpPr>
        <p:spPr>
          <a:xfrm>
            <a:off x="8465769" y="6335712"/>
            <a:ext cx="3726231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AE68D-24FC-6749-A309-042231DB68DA}"/>
              </a:ext>
            </a:extLst>
          </p:cNvPr>
          <p:cNvSpPr/>
          <p:nvPr userDrawn="1"/>
        </p:nvSpPr>
        <p:spPr>
          <a:xfrm>
            <a:off x="8465769" y="6237795"/>
            <a:ext cx="3726231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150" y="173990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079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20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9208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o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3FEC5-4760-DC48-B91E-CFC0C33F63A9}"/>
              </a:ext>
            </a:extLst>
          </p:cNvPr>
          <p:cNvSpPr/>
          <p:nvPr userDrawn="1"/>
        </p:nvSpPr>
        <p:spPr>
          <a:xfrm>
            <a:off x="8465769" y="6335712"/>
            <a:ext cx="3726231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AE68D-24FC-6749-A309-042231DB68DA}"/>
              </a:ext>
            </a:extLst>
          </p:cNvPr>
          <p:cNvSpPr/>
          <p:nvPr userDrawn="1"/>
        </p:nvSpPr>
        <p:spPr>
          <a:xfrm>
            <a:off x="8465769" y="6237795"/>
            <a:ext cx="3726231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150" y="173990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4976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2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daholab/raven/wik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fslusos.blogspot.com/2017/07/para-quando-manifestacao-de-preferencias.html" TargetMode="External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7.tif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2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5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Sparse Sensing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D76DC-17AB-45F0-B5DE-6E75142336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2B577FA-F7D9-2C48-919F-F962E3BF952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EDCBE59-E481-2EA0-1DC8-BD0C9D55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610" y="38351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96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C86B-FDE4-E245-8582-7DA1BEF79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406" y="2801136"/>
            <a:ext cx="8231187" cy="627864"/>
          </a:xfrm>
        </p:spPr>
        <p:txBody>
          <a:bodyPr/>
          <a:lstStyle/>
          <a:p>
            <a:pPr algn="ctr"/>
            <a:r>
              <a:rPr lang="en-US" sz="4800" dirty="0"/>
              <a:t>Hands-on Session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D9FB3-8EC9-9C40-9433-F065D856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77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E5E1DA-8DF7-FF44-A92B-B9359153D13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CA8E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CA8E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9527D6E-F136-075F-DA3B-2CAFD32A9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740" y="2179320"/>
                <a:ext cx="11018519" cy="2499360"/>
              </a:xfrm>
            </p:spPr>
            <p:txBody>
              <a:bodyPr/>
              <a:lstStyle/>
              <a:p>
                <a:r>
                  <a:rPr lang="en-US" dirty="0"/>
                  <a:t>Opti-Twist unconstrained reconstruction:</a:t>
                </a:r>
              </a:p>
              <a:p>
                <a:r>
                  <a:rPr lang="en-US" dirty="0"/>
                  <a:t>Input features: </a:t>
                </a:r>
                <a:r>
                  <a:rPr lang="en-US" i="1" dirty="0"/>
                  <a:t>x, y, temperature (Temperature is the state variable, that’s why for now it is among the features and targets)</a:t>
                </a:r>
              </a:p>
              <a:p>
                <a:r>
                  <a:rPr lang="en-US" dirty="0"/>
                  <a:t>target: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Temperature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Please use 4 modes, SVD basis, and 4 sensors 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9527D6E-F136-075F-DA3B-2CAFD32A9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740" y="2179320"/>
                <a:ext cx="11018519" cy="2499360"/>
              </a:xfrm>
              <a:blipFill>
                <a:blip r:embed="rId3"/>
                <a:stretch>
                  <a:fillRect l="-1498" t="-4545" r="-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895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12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testSPSLOptiTwist.xml</a:t>
            </a:r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75" y="1295400"/>
            <a:ext cx="11277600" cy="4457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Procedure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: change directory (cd) to:  `cd ~/projects/raven/doc/workshop/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SparseSensing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/exercises`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(For windows you might need to add double quotes)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Add the path to the needed files in the &lt;Files&gt; node.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Provide the input names in the 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LoadCSV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&lt;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IOStep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&gt;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Complete the Model in the &lt;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PostProcess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&gt; step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Complete the &lt;Models&gt; block: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Goal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of the analysis: Is it reconstruction or classification?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features: 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provide all the features used in the training. Refer to the csv files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altLang="en-US" sz="2400" b="1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nModes</a:t>
            </a: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, 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and</a:t>
            </a: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altLang="en-US" sz="2400" b="1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nSensors</a:t>
            </a: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should be set to 4. Please try different values, what happens if they are not equal?</a:t>
            </a: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Run the raven input: 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raven_framework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testSPSLOptiTwist.xml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93289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E5E1DA-8DF7-FF44-A92B-B9359153D13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CA8E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CA8E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A1D7EA-1378-269A-C9B2-3CC3DB629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8400" y="3323415"/>
            <a:ext cx="5257766" cy="15862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25666-5D14-C02F-3A87-909044206C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100" y="2139472"/>
            <a:ext cx="5070638" cy="395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18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BD8EB5-05FA-6035-2394-95A4B1A85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5169" y="1627907"/>
            <a:ext cx="5586831" cy="46458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6E23D-4959-B7C3-475E-BD30D4D35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B577FA-F7D9-2C48-919F-F962E3BF952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A69A01-A564-BC70-3B92-3D2D6197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0" y="558602"/>
            <a:ext cx="11686167" cy="100879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Industrial App. 1 - Nuclear Fuel Capsules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BE2F48-C65B-C794-3EB5-78610DC2B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20" y="2306980"/>
            <a:ext cx="5200191" cy="367818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B761639-9DF1-17EE-24EF-4542F1E149BE}"/>
              </a:ext>
            </a:extLst>
          </p:cNvPr>
          <p:cNvSpPr txBox="1">
            <a:spLocks/>
          </p:cNvSpPr>
          <p:nvPr/>
        </p:nvSpPr>
        <p:spPr>
          <a:xfrm>
            <a:off x="480067" y="1094485"/>
            <a:ext cx="10969487" cy="1139305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Goal 1 : Optimize height (Z-axis) at which thermocouples should be placed inside the fuel to reconstruct fuel temperature profile.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Goal 2 : Choose best thermocouple locations on the graphite holder from all the green holes shown in Figure 1 to reconstruct the fuel temperature profile.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F462A-A9CC-0FC5-AB1A-2F99B9867367}"/>
              </a:ext>
            </a:extLst>
          </p:cNvPr>
          <p:cNvSpPr txBox="1"/>
          <p:nvPr/>
        </p:nvSpPr>
        <p:spPr>
          <a:xfrm>
            <a:off x="480067" y="5991621"/>
            <a:ext cx="6423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1 : Top view of Graphite Holder 5 with thermocouple locations.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B0972-AAFE-1D41-68FD-D81485981F8C}"/>
              </a:ext>
            </a:extLst>
          </p:cNvPr>
          <p:cNvSpPr txBox="1"/>
          <p:nvPr/>
        </p:nvSpPr>
        <p:spPr>
          <a:xfrm>
            <a:off x="7460880" y="6012204"/>
            <a:ext cx="3875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2 : Graphite Holder 5 with fuel in 3D.</a:t>
            </a:r>
          </a:p>
        </p:txBody>
      </p:sp>
    </p:spTree>
    <p:extLst>
      <p:ext uri="{BB962C8B-B14F-4D97-AF65-F5344CB8AC3E}">
        <p14:creationId xmlns:p14="http://schemas.microsoft.com/office/powerpoint/2010/main" val="3170025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7244-04EC-244E-BB50-B308B0A3F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395555"/>
          </a:xfrm>
        </p:spPr>
        <p:txBody>
          <a:bodyPr/>
          <a:lstStyle/>
          <a:p>
            <a:r>
              <a:rPr lang="en-US" dirty="0"/>
              <a:t>TRISO Fuel Irradiation Experiment</a:t>
            </a:r>
          </a:p>
        </p:txBody>
      </p:sp>
      <p:pic>
        <p:nvPicPr>
          <p:cNvPr id="5" name="Picture 4" descr="A circular pattern with dots and circles&#10;&#10;Description automatically generated with medium confidence">
            <a:extLst>
              <a:ext uri="{FF2B5EF4-FFF2-40B4-BE49-F238E27FC236}">
                <a16:creationId xmlns:a16="http://schemas.microsoft.com/office/drawing/2014/main" id="{F244D9FA-B09A-0A47-BBE7-E8804AE90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873" y="1156059"/>
            <a:ext cx="4178204" cy="2726828"/>
          </a:xfrm>
          <a:prstGeom prst="rect">
            <a:avLst/>
          </a:prstGeom>
        </p:spPr>
      </p:pic>
      <p:pic>
        <p:nvPicPr>
          <p:cNvPr id="7" name="Picture 6" descr="A circular pattern with arrows pointing to the center&#10;&#10;Description automatically generated with medium confidence">
            <a:extLst>
              <a:ext uri="{FF2B5EF4-FFF2-40B4-BE49-F238E27FC236}">
                <a16:creationId xmlns:a16="http://schemas.microsoft.com/office/drawing/2014/main" id="{5EDFCEBF-1A41-B34C-8F4A-D4FC1318B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4" y="1156059"/>
            <a:ext cx="4178204" cy="27268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45FE0B-B9AF-0D43-B4F1-2A6090A42FC2}"/>
              </a:ext>
            </a:extLst>
          </p:cNvPr>
          <p:cNvSpPr txBox="1"/>
          <p:nvPr/>
        </p:nvSpPr>
        <p:spPr>
          <a:xfrm>
            <a:off x="5601855" y="3824117"/>
            <a:ext cx="196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Constrained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C7682-1A06-5C4C-8485-4BDA97BDCE00}"/>
              </a:ext>
            </a:extLst>
          </p:cNvPr>
          <p:cNvSpPr txBox="1"/>
          <p:nvPr/>
        </p:nvSpPr>
        <p:spPr>
          <a:xfrm>
            <a:off x="1423651" y="3824117"/>
            <a:ext cx="196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Unconstrained</a:t>
            </a:r>
          </a:p>
        </p:txBody>
      </p:sp>
      <p:pic>
        <p:nvPicPr>
          <p:cNvPr id="11" name="Picture 10" descr="A computer generated image of a circular pattern&#10;&#10;Description automatically generated">
            <a:extLst>
              <a:ext uri="{FF2B5EF4-FFF2-40B4-BE49-F238E27FC236}">
                <a16:creationId xmlns:a16="http://schemas.microsoft.com/office/drawing/2014/main" id="{1E28B9CA-1B61-1E48-A6B9-D53A119F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469" y="1105862"/>
            <a:ext cx="4187577" cy="2777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308819-F5B4-894A-8B63-62AB890A5F0F}"/>
              </a:ext>
            </a:extLst>
          </p:cNvPr>
          <p:cNvSpPr txBox="1"/>
          <p:nvPr/>
        </p:nvSpPr>
        <p:spPr>
          <a:xfrm>
            <a:off x="9606824" y="3805104"/>
            <a:ext cx="196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Random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C1D8CAAA-9BC8-B140-8117-C12A17B13D04}"/>
              </a:ext>
            </a:extLst>
          </p:cNvPr>
          <p:cNvGraphicFramePr>
            <a:graphicFrameLocks noGrp="1"/>
          </p:cNvGraphicFramePr>
          <p:nvPr/>
        </p:nvGraphicFramePr>
        <p:xfrm>
          <a:off x="-7127" y="4174433"/>
          <a:ext cx="4064000" cy="1912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6227806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0644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632616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66121565"/>
                    </a:ext>
                  </a:extLst>
                </a:gridCol>
              </a:tblGrid>
              <a:tr h="494040">
                <a:tc>
                  <a:txBody>
                    <a:bodyPr/>
                    <a:lstStyle/>
                    <a:p>
                      <a:r>
                        <a:rPr lang="en-US" dirty="0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351782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12.3080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63413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-1.081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14.1535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867825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-0.438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88071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2CEA1E8-AD0A-0E44-9B7A-576E2B93E724}"/>
              </a:ext>
            </a:extLst>
          </p:cNvPr>
          <p:cNvGraphicFramePr>
            <a:graphicFrameLocks noGrp="1"/>
          </p:cNvGraphicFramePr>
          <p:nvPr/>
        </p:nvGraphicFramePr>
        <p:xfrm>
          <a:off x="4076751" y="4174431"/>
          <a:ext cx="4064000" cy="1912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6227806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0644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632616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66121565"/>
                    </a:ext>
                  </a:extLst>
                </a:gridCol>
              </a:tblGrid>
              <a:tr h="494040">
                <a:tc>
                  <a:txBody>
                    <a:bodyPr/>
                    <a:lstStyle/>
                    <a:p>
                      <a:r>
                        <a:rPr lang="en-US" dirty="0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351782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63413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-0.781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11.154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867825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0.306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0.783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14.167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88071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8A12064-208B-5B48-9FF8-E6FB026F3165}"/>
              </a:ext>
            </a:extLst>
          </p:cNvPr>
          <p:cNvGraphicFramePr>
            <a:graphicFrameLocks noGrp="1"/>
          </p:cNvGraphicFramePr>
          <p:nvPr/>
        </p:nvGraphicFramePr>
        <p:xfrm>
          <a:off x="8052469" y="4174430"/>
          <a:ext cx="4064000" cy="1912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6227806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0644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632616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66121565"/>
                    </a:ext>
                  </a:extLst>
                </a:gridCol>
              </a:tblGrid>
              <a:tr h="494040">
                <a:tc>
                  <a:txBody>
                    <a:bodyPr/>
                    <a:lstStyle/>
                    <a:p>
                      <a:r>
                        <a:rPr lang="en-US" dirty="0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351782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11.346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63413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867825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10.962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880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397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A7B6-63CF-3942-A6B9-77601A6E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286440" cy="461815"/>
          </a:xfrm>
        </p:spPr>
        <p:txBody>
          <a:bodyPr/>
          <a:lstStyle/>
          <a:p>
            <a:r>
              <a:rPr lang="en-US" dirty="0"/>
              <a:t>TRISO Fuel Temperature Reconstruction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F5AD33E-6D2B-D544-B9DB-2E7040621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09" y="1020417"/>
            <a:ext cx="4157043" cy="5111118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F197956-77E5-9449-A54B-F35C4ECFB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375" y="914399"/>
            <a:ext cx="5967003" cy="3451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B3A6C6-7CFD-FC47-AFF9-5C641DEC8B94}"/>
              </a:ext>
            </a:extLst>
          </p:cNvPr>
          <p:cNvSpPr txBox="1"/>
          <p:nvPr/>
        </p:nvSpPr>
        <p:spPr>
          <a:xfrm>
            <a:off x="5419375" y="4366038"/>
            <a:ext cx="65995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(a-c) Temperature profile reconstructions (d-e) Relative reconstruction errors. Unconstrained optimization leads to a maximum reconstruction error of 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ε = 0.75%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a,d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), while introduction constraints results in 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ε = 1%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b,e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). Random sensor placement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c,f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results in inaccurate reconstructions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ε = 25%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compared to that of optimized sensor locations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19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7D409-E051-924A-822B-521C00BFC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245494"/>
            <a:ext cx="10415648" cy="422059"/>
          </a:xfrm>
        </p:spPr>
        <p:txBody>
          <a:bodyPr/>
          <a:lstStyle/>
          <a:p>
            <a:r>
              <a:rPr lang="en-US" dirty="0"/>
              <a:t>Industrial Application 2: Sensor Placement for Steam generator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340EB-AAED-1E4B-8619-5DEA6F64F0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5322" y="1085841"/>
            <a:ext cx="7291237" cy="5096298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12C2369E-B3A5-384F-B01C-F0D449BF38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579" y="2044107"/>
            <a:ext cx="1656880" cy="2567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10C2DD-4744-794B-AB84-6A34A127BA13}"/>
              </a:ext>
            </a:extLst>
          </p:cNvPr>
          <p:cNvSpPr txBox="1"/>
          <p:nvPr/>
        </p:nvSpPr>
        <p:spPr>
          <a:xfrm>
            <a:off x="938151" y="4996469"/>
            <a:ext cx="245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Baffles = Constraints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8646EB-F630-2442-8FAF-38EF2800A87D}"/>
              </a:ext>
            </a:extLst>
          </p:cNvPr>
          <p:cNvCxnSpPr>
            <a:cxnSpLocks/>
          </p:cNvCxnSpPr>
          <p:nvPr/>
        </p:nvCxnSpPr>
        <p:spPr>
          <a:xfrm flipV="1">
            <a:off x="2371119" y="4611757"/>
            <a:ext cx="0" cy="384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EFE95E-1012-D24A-8458-C4777DC27C7F}"/>
              </a:ext>
            </a:extLst>
          </p:cNvPr>
          <p:cNvCxnSpPr>
            <a:cxnSpLocks/>
          </p:cNvCxnSpPr>
          <p:nvPr/>
        </p:nvCxnSpPr>
        <p:spPr>
          <a:xfrm flipH="1">
            <a:off x="3028173" y="3327932"/>
            <a:ext cx="643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334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F8CB-5373-9045-8BE1-6089A2151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0" y="558602"/>
            <a:ext cx="10524979" cy="395555"/>
          </a:xfrm>
        </p:spPr>
        <p:txBody>
          <a:bodyPr/>
          <a:lstStyle/>
          <a:p>
            <a:r>
              <a:rPr lang="en-US" dirty="0"/>
              <a:t>1D Steam Generator Temperature Modeling Results</a:t>
            </a: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9B8F0E81-3074-F04A-AD61-0C9B2108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989"/>
            <a:ext cx="3988904" cy="2646297"/>
          </a:xfrm>
          <a:prstGeom prst="rect">
            <a:avLst/>
          </a:prstGeom>
        </p:spPr>
      </p:pic>
      <p:pic>
        <p:nvPicPr>
          <p:cNvPr id="7" name="Picture 6" descr="A blue line on a white background&#10;&#10;Description automatically generated">
            <a:extLst>
              <a:ext uri="{FF2B5EF4-FFF2-40B4-BE49-F238E27FC236}">
                <a16:creationId xmlns:a16="http://schemas.microsoft.com/office/drawing/2014/main" id="{7C83B092-A0D5-1D49-831B-3F874F7E7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904" y="1127989"/>
            <a:ext cx="3988904" cy="2646297"/>
          </a:xfrm>
          <a:prstGeom prst="rect">
            <a:avLst/>
          </a:prstGeom>
        </p:spPr>
      </p:pic>
      <p:pic>
        <p:nvPicPr>
          <p:cNvPr id="10" name="Picture 9" descr="A blue line graph on a white background&#10;&#10;Description automatically generated">
            <a:extLst>
              <a:ext uri="{FF2B5EF4-FFF2-40B4-BE49-F238E27FC236}">
                <a16:creationId xmlns:a16="http://schemas.microsoft.com/office/drawing/2014/main" id="{D99C12D3-9051-8443-85A1-DFDA5B891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814" y="1090757"/>
            <a:ext cx="4251186" cy="27207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2766B3-571C-844B-912C-CE1D4142E9EB}"/>
              </a:ext>
            </a:extLst>
          </p:cNvPr>
          <p:cNvSpPr txBox="1"/>
          <p:nvPr/>
        </p:nvSpPr>
        <p:spPr>
          <a:xfrm>
            <a:off x="0" y="3626850"/>
            <a:ext cx="4929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a) Constrained sensor reconstruction </a:t>
            </a: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ε = 0.9%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B01D37-5F55-C548-B08C-9DACF1664FC5}"/>
              </a:ext>
            </a:extLst>
          </p:cNvPr>
          <p:cNvSpPr txBox="1"/>
          <p:nvPr/>
        </p:nvSpPr>
        <p:spPr>
          <a:xfrm>
            <a:off x="4399723" y="3626850"/>
            <a:ext cx="4481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b) Max reconstruction error over all test samples is 0.9%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F46FD9-F493-6B4C-95E0-1B043BD065FE}"/>
              </a:ext>
            </a:extLst>
          </p:cNvPr>
          <p:cNvSpPr txBox="1"/>
          <p:nvPr/>
        </p:nvSpPr>
        <p:spPr>
          <a:xfrm>
            <a:off x="8844725" y="3673016"/>
            <a:ext cx="3988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(c) High uncertainty in temperature transition zones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877E3-3B43-0848-871F-DC479783A6C2}"/>
              </a:ext>
            </a:extLst>
          </p:cNvPr>
          <p:cNvSpPr txBox="1"/>
          <p:nvPr/>
        </p:nvSpPr>
        <p:spPr>
          <a:xfrm>
            <a:off x="1391477" y="4704522"/>
            <a:ext cx="10071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Secondary side temperature profile reconstructed from 3 constrained sensors results in a maximum reconstruction error of 0.9 % over all test samples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a,b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and the maximum uncertainty in reconstruction for noisy sensor measurements is 0.01 °F (c).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115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8B83E-1243-A249-9B3D-C1364A92B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391541"/>
          </a:xfrm>
        </p:spPr>
        <p:txBody>
          <a:bodyPr/>
          <a:lstStyle/>
          <a:p>
            <a:r>
              <a:rPr lang="en-US" dirty="0"/>
              <a:t>1D Steam Generator Heat Flux Modeling Results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D1BFD649-BFCE-7D41-86B1-46B3D7F74C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214" y="950143"/>
            <a:ext cx="4146443" cy="5278179"/>
          </a:xfrm>
          <a:prstGeom prst="rect">
            <a:avLst/>
          </a:prstGeom>
        </p:spPr>
      </p:pic>
      <p:pic>
        <p:nvPicPr>
          <p:cNvPr id="7" name="Picture 6" descr="A graph with blue lines and a black line&#10;&#10;Description automatically generated with medium confidence">
            <a:extLst>
              <a:ext uri="{FF2B5EF4-FFF2-40B4-BE49-F238E27FC236}">
                <a16:creationId xmlns:a16="http://schemas.microsoft.com/office/drawing/2014/main" id="{C9B01E78-8913-EA49-9D65-4AC079FF3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812" y="2801269"/>
            <a:ext cx="4815622" cy="30029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5635E2-027F-3E49-B043-6AD77B56B2CD}"/>
              </a:ext>
            </a:extLst>
          </p:cNvPr>
          <p:cNvSpPr txBox="1"/>
          <p:nvPr/>
        </p:nvSpPr>
        <p:spPr>
          <a:xfrm>
            <a:off x="4595190" y="1046943"/>
            <a:ext cx="73980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leading three POD modes of secondary side temperature capture 99 % of energy content and provide accurate reconstructions of temperature fields. The first POD mode captures the secondary side temperature profile whereas the 3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POD mode captures variation in the heat flux that cause changes in temperature along the normalized z coordinates in the steam generator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B2FAD4-2E25-0D42-8B65-B5A6F4F8AB5C}"/>
              </a:ext>
            </a:extLst>
          </p:cNvPr>
          <p:cNvSpPr txBox="1"/>
          <p:nvPr/>
        </p:nvSpPr>
        <p:spPr>
          <a:xfrm>
            <a:off x="5274365" y="5811057"/>
            <a:ext cx="691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Heat Flux inferred from reconstructed temperature measurements</a:t>
            </a:r>
          </a:p>
        </p:txBody>
      </p:sp>
    </p:spTree>
    <p:extLst>
      <p:ext uri="{BB962C8B-B14F-4D97-AF65-F5344CB8AC3E}">
        <p14:creationId xmlns:p14="http://schemas.microsoft.com/office/powerpoint/2010/main" val="2596980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452" y="416739"/>
            <a:ext cx="10415648" cy="1008797"/>
          </a:xfrm>
        </p:spPr>
        <p:txBody>
          <a:bodyPr/>
          <a:lstStyle/>
          <a:p>
            <a:r>
              <a:rPr lang="en-US" dirty="0"/>
              <a:t>DT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716EB-A62E-4012-8DB1-8D5E764670BA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079500"/>
            <a:ext cx="8258175" cy="48085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229870" indent="-229870">
              <a:lnSpc>
                <a:spcPct val="100000"/>
              </a:lnSpc>
            </a:pPr>
            <a:endParaRPr lang="en-US" dirty="0"/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683895" lvl="1" indent="-226695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dirty="0">
              <a:cs typeface="Arial"/>
            </a:endParaRPr>
          </a:p>
          <a:p>
            <a:pPr marL="683895" lvl="1" indent="-226695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dirty="0">
              <a:cs typeface="Arial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A2764B6-7EFD-4111-8090-DE3BD9C8398A}"/>
              </a:ext>
            </a:extLst>
          </p:cNvPr>
          <p:cNvSpPr/>
          <p:nvPr/>
        </p:nvSpPr>
        <p:spPr bwMode="auto">
          <a:xfrm>
            <a:off x="1163877" y="115403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Physical Space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81574BD-08D8-45D1-A397-C293E80CF551}"/>
              </a:ext>
            </a:extLst>
          </p:cNvPr>
          <p:cNvSpPr/>
          <p:nvPr/>
        </p:nvSpPr>
        <p:spPr bwMode="auto">
          <a:xfrm>
            <a:off x="1163877" y="233435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glow rad="127000">
              <a:srgbClr val="15ADEB"/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2. Digital/Virtual Space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CAD85EE-D65B-4C44-8DA3-0414CA1668B5}"/>
              </a:ext>
            </a:extLst>
          </p:cNvPr>
          <p:cNvSpPr/>
          <p:nvPr/>
        </p:nvSpPr>
        <p:spPr bwMode="auto">
          <a:xfrm>
            <a:off x="1193130" y="3653118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3. Data Space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B4227C-8194-4954-A7E8-B901FE605B90}"/>
              </a:ext>
            </a:extLst>
          </p:cNvPr>
          <p:cNvSpPr txBox="1"/>
          <p:nvPr/>
        </p:nvSpPr>
        <p:spPr>
          <a:xfrm>
            <a:off x="839470" y="5793326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(Prediction/Monitoring/Control)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7DC3348-5931-4999-B160-7AD7A3AE721B}"/>
              </a:ext>
            </a:extLst>
          </p:cNvPr>
          <p:cNvSpPr/>
          <p:nvPr/>
        </p:nvSpPr>
        <p:spPr bwMode="auto">
          <a:xfrm>
            <a:off x="1193130" y="4921125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glow rad="127000">
              <a:srgbClr val="00B0F0"/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4. Services Space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12ABFC-F438-AA46-BFC6-FD3E337EA30C}"/>
              </a:ext>
            </a:extLst>
          </p:cNvPr>
          <p:cNvSpPr txBox="1"/>
          <p:nvPr/>
        </p:nvSpPr>
        <p:spPr>
          <a:xfrm>
            <a:off x="881527" y="1912615"/>
            <a:ext cx="3442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(ASI, P&amp;ID, BOM, Actuators)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E31CDD-C41C-6D4B-85A4-F42FD8416303}"/>
              </a:ext>
            </a:extLst>
          </p:cNvPr>
          <p:cNvSpPr txBox="1"/>
          <p:nvPr/>
        </p:nvSpPr>
        <p:spPr>
          <a:xfrm>
            <a:off x="1220909" y="3154880"/>
            <a:ext cx="2650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(CAD/GUIs/Analytics)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17EE30-B451-AA4B-BDFE-8C5F36FACC40}"/>
              </a:ext>
            </a:extLst>
          </p:cNvPr>
          <p:cNvSpPr txBox="1"/>
          <p:nvPr/>
        </p:nvSpPr>
        <p:spPr>
          <a:xfrm>
            <a:off x="839470" y="4487165"/>
            <a:ext cx="3353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(Storage, Connectivity,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IIoT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1980A8-EC22-6E79-456C-163A02352C5F}"/>
              </a:ext>
            </a:extLst>
          </p:cNvPr>
          <p:cNvGrpSpPr/>
          <p:nvPr/>
        </p:nvGrpSpPr>
        <p:grpSpPr>
          <a:xfrm>
            <a:off x="4906727" y="31622"/>
            <a:ext cx="6981627" cy="6888690"/>
            <a:chOff x="5351572" y="210896"/>
            <a:chExt cx="6351545" cy="637597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9FF332B-58F1-0ADD-9835-EE9FAC2D25EA}"/>
                </a:ext>
              </a:extLst>
            </p:cNvPr>
            <p:cNvSpPr/>
            <p:nvPr/>
          </p:nvSpPr>
          <p:spPr bwMode="auto">
            <a:xfrm>
              <a:off x="5351572" y="5400856"/>
              <a:ext cx="263611" cy="238897"/>
            </a:xfrm>
            <a:prstGeom prst="ellipse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endParaRPr>
            </a:p>
          </p:txBody>
        </p:sp>
        <p:sp>
          <p:nvSpPr>
            <p:cNvPr id="9" name="Rectangle 8">
              <a:hlinkClick r:id="" action="ppaction://noaction"/>
              <a:extLst>
                <a:ext uri="{FF2B5EF4-FFF2-40B4-BE49-F238E27FC236}">
                  <a16:creationId xmlns:a16="http://schemas.microsoft.com/office/drawing/2014/main" id="{78913E5F-D8A1-BFDA-607D-CD1D74DEE49B}"/>
                </a:ext>
              </a:extLst>
            </p:cNvPr>
            <p:cNvSpPr/>
            <p:nvPr/>
          </p:nvSpPr>
          <p:spPr bwMode="auto">
            <a:xfrm>
              <a:off x="5615182" y="2019095"/>
              <a:ext cx="2304642" cy="64255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CC6E269-A7F2-8675-FFFB-B240B58A8BBD}"/>
                </a:ext>
              </a:extLst>
            </p:cNvPr>
            <p:cNvSpPr/>
            <p:nvPr/>
          </p:nvSpPr>
          <p:spPr>
            <a:xfrm>
              <a:off x="8184426" y="451364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Reliability Analysis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D850887-B4BD-3814-C3D0-7D36DFF98E24}"/>
                </a:ext>
              </a:extLst>
            </p:cNvPr>
            <p:cNvSpPr/>
            <p:nvPr/>
          </p:nvSpPr>
          <p:spPr>
            <a:xfrm rot="869765">
              <a:off x="9173968" y="923535"/>
              <a:ext cx="264336" cy="304382"/>
            </a:xfrm>
            <a:custGeom>
              <a:avLst/>
              <a:gdLst>
                <a:gd name="connsiteX0" fmla="*/ 0 w 264336"/>
                <a:gd name="connsiteY0" fmla="*/ 60876 h 304382"/>
                <a:gd name="connsiteX1" fmla="*/ 132168 w 264336"/>
                <a:gd name="connsiteY1" fmla="*/ 60876 h 304382"/>
                <a:gd name="connsiteX2" fmla="*/ 132168 w 264336"/>
                <a:gd name="connsiteY2" fmla="*/ 0 h 304382"/>
                <a:gd name="connsiteX3" fmla="*/ 264336 w 264336"/>
                <a:gd name="connsiteY3" fmla="*/ 152191 h 304382"/>
                <a:gd name="connsiteX4" fmla="*/ 132168 w 264336"/>
                <a:gd name="connsiteY4" fmla="*/ 304382 h 304382"/>
                <a:gd name="connsiteX5" fmla="*/ 132168 w 264336"/>
                <a:gd name="connsiteY5" fmla="*/ 243506 h 304382"/>
                <a:gd name="connsiteX6" fmla="*/ 0 w 264336"/>
                <a:gd name="connsiteY6" fmla="*/ 243506 h 304382"/>
                <a:gd name="connsiteX7" fmla="*/ 0 w 26433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36" h="304382">
                  <a:moveTo>
                    <a:pt x="0" y="60876"/>
                  </a:moveTo>
                  <a:lnTo>
                    <a:pt x="132168" y="60876"/>
                  </a:lnTo>
                  <a:lnTo>
                    <a:pt x="132168" y="0"/>
                  </a:lnTo>
                  <a:lnTo>
                    <a:pt x="264336" y="152191"/>
                  </a:lnTo>
                  <a:lnTo>
                    <a:pt x="132168" y="304382"/>
                  </a:lnTo>
                  <a:lnTo>
                    <a:pt x="132168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0876" rIns="79301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C8CEFC6-A58C-7F27-851E-004EBCB0CAB2}"/>
                </a:ext>
              </a:extLst>
            </p:cNvPr>
            <p:cNvSpPr/>
            <p:nvPr/>
          </p:nvSpPr>
          <p:spPr>
            <a:xfrm>
              <a:off x="9540458" y="801959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3506" tIns="143506" rIns="143506" bIns="143506" numCol="1" spcCol="1270" anchor="ctr" anchorCtr="0">
              <a:noAutofit/>
            </a:bodyPr>
            <a:lstStyle/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[</a:t>
              </a: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Un]supervised Learning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E5837B6-3F22-D68C-1FF6-CFABF53783EA}"/>
                </a:ext>
              </a:extLst>
            </p:cNvPr>
            <p:cNvSpPr/>
            <p:nvPr/>
          </p:nvSpPr>
          <p:spPr>
            <a:xfrm rot="2787609">
              <a:off x="10331009" y="1575051"/>
              <a:ext cx="222302" cy="304382"/>
            </a:xfrm>
            <a:custGeom>
              <a:avLst/>
              <a:gdLst>
                <a:gd name="connsiteX0" fmla="*/ 0 w 222302"/>
                <a:gd name="connsiteY0" fmla="*/ 60876 h 304382"/>
                <a:gd name="connsiteX1" fmla="*/ 111151 w 222302"/>
                <a:gd name="connsiteY1" fmla="*/ 60876 h 304382"/>
                <a:gd name="connsiteX2" fmla="*/ 111151 w 222302"/>
                <a:gd name="connsiteY2" fmla="*/ 0 h 304382"/>
                <a:gd name="connsiteX3" fmla="*/ 222302 w 222302"/>
                <a:gd name="connsiteY3" fmla="*/ 152191 h 304382"/>
                <a:gd name="connsiteX4" fmla="*/ 111151 w 222302"/>
                <a:gd name="connsiteY4" fmla="*/ 304382 h 304382"/>
                <a:gd name="connsiteX5" fmla="*/ 111151 w 222302"/>
                <a:gd name="connsiteY5" fmla="*/ 243506 h 304382"/>
                <a:gd name="connsiteX6" fmla="*/ 0 w 222302"/>
                <a:gd name="connsiteY6" fmla="*/ 243506 h 304382"/>
                <a:gd name="connsiteX7" fmla="*/ 0 w 222302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302" h="304382">
                  <a:moveTo>
                    <a:pt x="0" y="60876"/>
                  </a:moveTo>
                  <a:lnTo>
                    <a:pt x="111151" y="60876"/>
                  </a:lnTo>
                  <a:lnTo>
                    <a:pt x="111151" y="0"/>
                  </a:lnTo>
                  <a:lnTo>
                    <a:pt x="222302" y="152191"/>
                  </a:lnTo>
                  <a:lnTo>
                    <a:pt x="111151" y="304382"/>
                  </a:lnTo>
                  <a:lnTo>
                    <a:pt x="111151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0876" rIns="66691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9602A03-59F7-E622-79C1-98C614715EDB}"/>
                </a:ext>
              </a:extLst>
            </p:cNvPr>
            <p:cNvSpPr/>
            <p:nvPr/>
          </p:nvSpPr>
          <p:spPr>
            <a:xfrm>
              <a:off x="10450657" y="1759773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Sparse Learning</a:t>
              </a: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DF503F-E23C-9276-51BB-B43BD19A2BE4}"/>
                </a:ext>
              </a:extLst>
            </p:cNvPr>
            <p:cNvSpPr/>
            <p:nvPr/>
          </p:nvSpPr>
          <p:spPr>
            <a:xfrm rot="4500000">
              <a:off x="10955167" y="2706164"/>
              <a:ext cx="239926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0" y="60876"/>
                  </a:moveTo>
                  <a:lnTo>
                    <a:pt x="119963" y="60876"/>
                  </a:lnTo>
                  <a:lnTo>
                    <a:pt x="119963" y="0"/>
                  </a:lnTo>
                  <a:lnTo>
                    <a:pt x="239926" y="152191"/>
                  </a:lnTo>
                  <a:lnTo>
                    <a:pt x="119963" y="304382"/>
                  </a:lnTo>
                  <a:lnTo>
                    <a:pt x="119963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0876" rIns="71978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02658ED-78B0-AE0B-B563-445AC07DE516}"/>
                </a:ext>
              </a:extLst>
            </p:cNvPr>
            <p:cNvSpPr/>
            <p:nvPr/>
          </p:nvSpPr>
          <p:spPr>
            <a:xfrm>
              <a:off x="10801244" y="3068182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Reinforcement Learning</a:t>
              </a: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ED36703-8B14-301C-B671-81E487B2C20B}"/>
                </a:ext>
              </a:extLst>
            </p:cNvPr>
            <p:cNvSpPr/>
            <p:nvPr/>
          </p:nvSpPr>
          <p:spPr>
            <a:xfrm rot="17100000">
              <a:off x="10958681" y="4014573"/>
              <a:ext cx="239927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8" tIns="60876" rIns="0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CA8C260-8132-4C17-191B-152F84C535FF}"/>
                </a:ext>
              </a:extLst>
            </p:cNvPr>
            <p:cNvSpPr/>
            <p:nvPr/>
          </p:nvSpPr>
          <p:spPr>
            <a:xfrm>
              <a:off x="10450657" y="4376591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VV&amp;Q</a:t>
              </a: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96C7198A-A4FA-C855-03A1-084EF9DB70F3}"/>
                </a:ext>
              </a:extLst>
            </p:cNvPr>
            <p:cNvSpPr/>
            <p:nvPr/>
          </p:nvSpPr>
          <p:spPr>
            <a:xfrm rot="18900000">
              <a:off x="10307521" y="5149445"/>
              <a:ext cx="239927" cy="304383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7" tIns="60876" rIns="1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F8960AFD-4B7B-899C-B478-388D8F0D9267}"/>
                </a:ext>
              </a:extLst>
            </p:cNvPr>
            <p:cNvSpPr/>
            <p:nvPr/>
          </p:nvSpPr>
          <p:spPr>
            <a:xfrm>
              <a:off x="9492835" y="5334413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Optimization</a:t>
              </a: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DB4C6A5-B59C-283B-8626-08F33BFF6E15}"/>
                </a:ext>
              </a:extLst>
            </p:cNvPr>
            <p:cNvSpPr/>
            <p:nvPr/>
          </p:nvSpPr>
          <p:spPr>
            <a:xfrm rot="20700000">
              <a:off x="9176163" y="5806694"/>
              <a:ext cx="239927" cy="304383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8" tIns="60876" rIns="0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819FD81B-771C-C98E-C4F9-4066DBA1F3CC}"/>
                </a:ext>
              </a:extLst>
            </p:cNvPr>
            <p:cNvSpPr/>
            <p:nvPr/>
          </p:nvSpPr>
          <p:spPr>
            <a:xfrm>
              <a:off x="8184426" y="5685000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System Optimization</a:t>
              </a: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553EEE3-571A-E9D0-D3C9-7261EA2AA8B8}"/>
                </a:ext>
              </a:extLst>
            </p:cNvPr>
            <p:cNvSpPr/>
            <p:nvPr/>
          </p:nvSpPr>
          <p:spPr>
            <a:xfrm rot="900000">
              <a:off x="7867754" y="5810210"/>
              <a:ext cx="239927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8" tIns="60876" rIns="0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1E0184E-F861-2DF1-AF73-21FBF1F48A89}"/>
                </a:ext>
              </a:extLst>
            </p:cNvPr>
            <p:cNvSpPr/>
            <p:nvPr/>
          </p:nvSpPr>
          <p:spPr>
            <a:xfrm>
              <a:off x="6876016" y="5334413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Anomaly detection</a:t>
              </a: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F5A82CE-FEFA-0C5C-1EA5-05582F64213D}"/>
                </a:ext>
              </a:extLst>
            </p:cNvPr>
            <p:cNvSpPr/>
            <p:nvPr/>
          </p:nvSpPr>
          <p:spPr>
            <a:xfrm rot="2700000">
              <a:off x="6732881" y="5159049"/>
              <a:ext cx="239927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7" tIns="60876" rIns="1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2BF19D9-4435-6AF7-A5FD-C95CBA11B6F7}"/>
                </a:ext>
              </a:extLst>
            </p:cNvPr>
            <p:cNvSpPr/>
            <p:nvPr/>
          </p:nvSpPr>
          <p:spPr>
            <a:xfrm>
              <a:off x="5918195" y="4376591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Economical Modeling</a:t>
              </a: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C88BEC2B-ABC4-FC12-DB54-E444AB536AE3}"/>
                </a:ext>
              </a:extLst>
            </p:cNvPr>
            <p:cNvSpPr/>
            <p:nvPr/>
          </p:nvSpPr>
          <p:spPr>
            <a:xfrm rot="4500000">
              <a:off x="6075632" y="4027691"/>
              <a:ext cx="239926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8" tIns="60875" rIns="-1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3DB1EC63-4C45-5747-7E5B-2BA47D320B30}"/>
                </a:ext>
              </a:extLst>
            </p:cNvPr>
            <p:cNvSpPr/>
            <p:nvPr/>
          </p:nvSpPr>
          <p:spPr>
            <a:xfrm>
              <a:off x="5567607" y="3068182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Model/data assimilation/adjustment</a:t>
              </a: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3688F19-48BD-8A5E-643F-25DE33B7ED08}"/>
                </a:ext>
              </a:extLst>
            </p:cNvPr>
            <p:cNvSpPr/>
            <p:nvPr/>
          </p:nvSpPr>
          <p:spPr>
            <a:xfrm rot="17100000">
              <a:off x="6072117" y="2719282"/>
              <a:ext cx="239926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0" y="60876"/>
                  </a:moveTo>
                  <a:lnTo>
                    <a:pt x="119963" y="60876"/>
                  </a:lnTo>
                  <a:lnTo>
                    <a:pt x="119963" y="0"/>
                  </a:lnTo>
                  <a:lnTo>
                    <a:pt x="239926" y="152191"/>
                  </a:lnTo>
                  <a:lnTo>
                    <a:pt x="119963" y="304382"/>
                  </a:lnTo>
                  <a:lnTo>
                    <a:pt x="119963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0875" rIns="71978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F1DB995-E2C2-4838-69F4-8D72256AA6DC}"/>
                </a:ext>
              </a:extLst>
            </p:cNvPr>
            <p:cNvSpPr/>
            <p:nvPr/>
          </p:nvSpPr>
          <p:spPr>
            <a:xfrm>
              <a:off x="5918195" y="1759773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Cyber Resilience and DSP/TSA</a:t>
              </a: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0CF455C-73C8-FD6A-3646-333417F322DC}"/>
                </a:ext>
              </a:extLst>
            </p:cNvPr>
            <p:cNvSpPr/>
            <p:nvPr/>
          </p:nvSpPr>
          <p:spPr>
            <a:xfrm rot="18900000">
              <a:off x="6723278" y="1584409"/>
              <a:ext cx="239926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0" y="60876"/>
                  </a:moveTo>
                  <a:lnTo>
                    <a:pt x="119963" y="60876"/>
                  </a:lnTo>
                  <a:lnTo>
                    <a:pt x="119963" y="0"/>
                  </a:lnTo>
                  <a:lnTo>
                    <a:pt x="239926" y="152191"/>
                  </a:lnTo>
                  <a:lnTo>
                    <a:pt x="119963" y="304382"/>
                  </a:lnTo>
                  <a:lnTo>
                    <a:pt x="119963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0876" rIns="71977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9241B88B-FC9E-4350-87BE-53AF3896844C}"/>
                </a:ext>
              </a:extLst>
            </p:cNvPr>
            <p:cNvSpPr/>
            <p:nvPr/>
          </p:nvSpPr>
          <p:spPr>
            <a:xfrm>
              <a:off x="6876016" y="801951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Model Predictive Control (MPC)</a:t>
              </a: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0520C0CE-A5A9-27F9-D6C7-D80B714EE587}"/>
                </a:ext>
              </a:extLst>
            </p:cNvPr>
            <p:cNvSpPr/>
            <p:nvPr/>
          </p:nvSpPr>
          <p:spPr>
            <a:xfrm rot="20700000">
              <a:off x="7854636" y="927161"/>
              <a:ext cx="239926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0" y="60876"/>
                  </a:moveTo>
                  <a:lnTo>
                    <a:pt x="119963" y="60876"/>
                  </a:lnTo>
                  <a:lnTo>
                    <a:pt x="119963" y="0"/>
                  </a:lnTo>
                  <a:lnTo>
                    <a:pt x="239926" y="152191"/>
                  </a:lnTo>
                  <a:lnTo>
                    <a:pt x="119963" y="304382"/>
                  </a:lnTo>
                  <a:lnTo>
                    <a:pt x="119963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0876" rIns="71978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77" name="Picture 76" descr="A picture containing text, clipart&#10;&#10;Description automatically generated">
              <a:hlinkClick r:id="rId3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5CD5DAA8-3AC5-730D-C07A-92D4E79E0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1233" y="2573448"/>
              <a:ext cx="2206208" cy="941832"/>
            </a:xfrm>
            <a:prstGeom prst="rect">
              <a:avLst/>
            </a:prstGeom>
          </p:spPr>
        </p:pic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0D24076-D2B0-78F6-3816-6D671F51DD08}"/>
                </a:ext>
              </a:extLst>
            </p:cNvPr>
            <p:cNvSpPr/>
            <p:nvPr/>
          </p:nvSpPr>
          <p:spPr>
            <a:xfrm>
              <a:off x="10174286" y="2231393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SPSL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B04725D-9837-F872-F37E-3B9225E72C0D}"/>
                </a:ext>
              </a:extLst>
            </p:cNvPr>
            <p:cNvSpPr/>
            <p:nvPr/>
          </p:nvSpPr>
          <p:spPr>
            <a:xfrm>
              <a:off x="8309986" y="1063593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SR</a:t>
              </a:r>
              <a:r>
                <a:rPr kumimoji="0" lang="en-US" sz="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2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ML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6A4FECF-F0E4-6F12-377C-3D02E2734D24}"/>
                </a:ext>
              </a:extLst>
            </p:cNvPr>
            <p:cNvSpPr/>
            <p:nvPr/>
          </p:nvSpPr>
          <p:spPr>
            <a:xfrm>
              <a:off x="7833719" y="210896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ORNL AGING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24BBD26-4B8F-7425-41A9-A0E5D95A861F}"/>
                </a:ext>
              </a:extLst>
            </p:cNvPr>
            <p:cNvSpPr/>
            <p:nvPr/>
          </p:nvSpPr>
          <p:spPr>
            <a:xfrm>
              <a:off x="8773426" y="214366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SRAW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67AA9C5-08C7-4989-CE96-21195B26E625}"/>
                </a:ext>
              </a:extLst>
            </p:cNvPr>
            <p:cNvSpPr/>
            <p:nvPr/>
          </p:nvSpPr>
          <p:spPr>
            <a:xfrm>
              <a:off x="6560228" y="2173297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SONAR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63C8BBD-3A02-7916-595C-AE160CF5EA96}"/>
                </a:ext>
              </a:extLst>
            </p:cNvPr>
            <p:cNvSpPr/>
            <p:nvPr/>
          </p:nvSpPr>
          <p:spPr>
            <a:xfrm>
              <a:off x="10235041" y="4014043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VISP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319FBFD-F139-EE37-5AF8-168DBE8FC093}"/>
                </a:ext>
              </a:extLst>
            </p:cNvPr>
            <p:cNvSpPr/>
            <p:nvPr/>
          </p:nvSpPr>
          <p:spPr>
            <a:xfrm>
              <a:off x="10960084" y="4991200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ANL FARM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7583DA-4303-1C2F-F312-C9CFA89A7F83}"/>
                </a:ext>
              </a:extLst>
            </p:cNvPr>
            <p:cNvSpPr/>
            <p:nvPr/>
          </p:nvSpPr>
          <p:spPr>
            <a:xfrm>
              <a:off x="5745818" y="4993959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LOGOS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7056DEB-DF0D-BA38-3F45-C9B9DC90DE34}"/>
                </a:ext>
              </a:extLst>
            </p:cNvPr>
            <p:cNvSpPr/>
            <p:nvPr/>
          </p:nvSpPr>
          <p:spPr>
            <a:xfrm>
              <a:off x="6471065" y="4014043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TEAL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36389A6-121D-4A3D-C164-161328512850}"/>
                </a:ext>
              </a:extLst>
            </p:cNvPr>
            <p:cNvSpPr/>
            <p:nvPr/>
          </p:nvSpPr>
          <p:spPr>
            <a:xfrm>
              <a:off x="8308387" y="5278464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HERON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FE9FCDA0-0D9D-880A-E331-58E72C5C259E}"/>
              </a:ext>
            </a:extLst>
          </p:cNvPr>
          <p:cNvSpPr txBox="1"/>
          <p:nvPr/>
        </p:nvSpPr>
        <p:spPr>
          <a:xfrm>
            <a:off x="10306153" y="29332"/>
            <a:ext cx="1883709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Core Capability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83F1C1-D0F4-F1DD-971B-FC5555EEC777}"/>
              </a:ext>
            </a:extLst>
          </p:cNvPr>
          <p:cNvSpPr txBox="1"/>
          <p:nvPr/>
        </p:nvSpPr>
        <p:spPr>
          <a:xfrm>
            <a:off x="6372192" y="3876056"/>
            <a:ext cx="444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https://github.com/idaholab/raven/wiki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6509D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E448D34-A7FF-FB61-48B7-FF86794F6EAD}"/>
              </a:ext>
            </a:extLst>
          </p:cNvPr>
          <p:cNvSpPr txBox="1"/>
          <p:nvPr/>
        </p:nvSpPr>
        <p:spPr>
          <a:xfrm>
            <a:off x="10313657" y="369215"/>
            <a:ext cx="1876205" cy="338554"/>
          </a:xfrm>
          <a:prstGeom prst="rect">
            <a:avLst/>
          </a:prstGeom>
          <a:solidFill>
            <a:srgbClr val="EAA3B1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RAVEN Plugin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366D6B-3DA1-4489-7EE0-13662944B296}"/>
              </a:ext>
            </a:extLst>
          </p:cNvPr>
          <p:cNvSpPr txBox="1"/>
          <p:nvPr/>
        </p:nvSpPr>
        <p:spPr>
          <a:xfrm>
            <a:off x="10307325" y="710455"/>
            <a:ext cx="1883709" cy="338554"/>
          </a:xfrm>
          <a:prstGeom prst="rect">
            <a:avLst/>
          </a:prstGeom>
          <a:solidFill>
            <a:srgbClr val="DEDEDF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Future capability</a:t>
            </a:r>
          </a:p>
        </p:txBody>
      </p:sp>
      <p:pic>
        <p:nvPicPr>
          <p:cNvPr id="6" name="Picture 5" descr="A black and gold sign with white text&#10;&#10;Description automatically generated">
            <a:extLst>
              <a:ext uri="{FF2B5EF4-FFF2-40B4-BE49-F238E27FC236}">
                <a16:creationId xmlns:a16="http://schemas.microsoft.com/office/drawing/2014/main" id="{B83DE42D-51DC-8657-9EBE-466A3A8C44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6150" y="4271207"/>
            <a:ext cx="928819" cy="11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92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375597-E57C-BD27-0016-CDF9141544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76946" y="3988866"/>
            <a:ext cx="3051284" cy="2578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EECD8-F854-4BF5-C08E-472865C5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610958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C432F-BEBA-CB2F-F3E0-B2702DEA5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B577FA-F7D9-2C48-919F-F962E3BF952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54CB827-C6AA-E9CF-0FA3-92B3A113DAF8}"/>
              </a:ext>
            </a:extLst>
          </p:cNvPr>
          <p:cNvSpPr txBox="1">
            <a:spLocks/>
          </p:cNvSpPr>
          <p:nvPr/>
        </p:nvSpPr>
        <p:spPr>
          <a:xfrm>
            <a:off x="1570384" y="2009561"/>
            <a:ext cx="10969487" cy="1139305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6509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5BFD33C-356A-9D6A-7EB1-0041B7932AAD}"/>
              </a:ext>
            </a:extLst>
          </p:cNvPr>
          <p:cNvSpPr txBox="1">
            <a:spLocks/>
          </p:cNvSpPr>
          <p:nvPr/>
        </p:nvSpPr>
        <p:spPr>
          <a:xfrm>
            <a:off x="838201" y="1043837"/>
            <a:ext cx="11208025" cy="26652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Optimal sensor placement for multi-class classification,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which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accident scenario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(Loss of Coolant Accident (LOCA), loss of power, etc.)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Using Mutual Information and Entropy-based metrics for sensor placement.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Comparing sensor selection to other feature selection algorithms and utilize them to improve selection of sensors.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Measuring a certain field of interest (e.g., temperature) and inferring another field of interest (e.g., velocity).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Anomaly detection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Tensor decomposition instead of Singular value decomposition (SVD) when we have time and samples.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Implementing constrained sensor placement in RAVEN.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6509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6509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080748-A512-F941-B4FD-1E27FB4FC2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2213" y="4255588"/>
            <a:ext cx="3680775" cy="2045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099838-1B7D-DC81-34C3-54FBA68DA040}"/>
              </a:ext>
            </a:extLst>
          </p:cNvPr>
          <p:cNvSpPr txBox="1"/>
          <p:nvPr/>
        </p:nvSpPr>
        <p:spPr>
          <a:xfrm>
            <a:off x="3119706" y="6492875"/>
            <a:ext cx="220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986130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esign&#10;&#10;Description automatically generated with medium confidence">
            <a:extLst>
              <a:ext uri="{FF2B5EF4-FFF2-40B4-BE49-F238E27FC236}">
                <a16:creationId xmlns:a16="http://schemas.microsoft.com/office/drawing/2014/main" id="{83B8C068-48D1-631E-35BB-7C54E6D0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09800" y="514349"/>
            <a:ext cx="7772400" cy="5829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9ADA64-DD35-BCD1-F04D-1908D7043E5F}"/>
              </a:ext>
            </a:extLst>
          </p:cNvPr>
          <p:cNvSpPr txBox="1"/>
          <p:nvPr/>
        </p:nvSpPr>
        <p:spPr>
          <a:xfrm>
            <a:off x="3056792" y="5791200"/>
            <a:ext cx="6078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alligraphy" panose="03010101010101010101" pitchFamily="66" charset="77"/>
                <a:ea typeface="+mn-ea"/>
                <a:cs typeface="Apple Chancery" panose="03020702040506060504" pitchFamily="66" charset="-79"/>
              </a:rPr>
              <a:t>Thanks for attention!</a:t>
            </a:r>
          </a:p>
        </p:txBody>
      </p:sp>
    </p:spTree>
    <p:extLst>
      <p:ext uri="{BB962C8B-B14F-4D97-AF65-F5344CB8AC3E}">
        <p14:creationId xmlns:p14="http://schemas.microsoft.com/office/powerpoint/2010/main" val="2713857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 249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44" name="References"/>
          <p:cNvSpPr txBox="1"/>
          <p:nvPr/>
        </p:nvSpPr>
        <p:spPr>
          <a:xfrm>
            <a:off x="777240" y="731519"/>
            <a:ext cx="2845191" cy="32375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1" indent="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j-ea"/>
              <a:cs typeface="+mj-cs"/>
              <a:sym typeface="Arial"/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45" name="Tyler H Summers, Fabrizio L Cortesi, and John Lygeros. “On submodularity and controllability in complex dynamical networks”. In: IEEE Transactions on Control of Network Systems 3.1 (2015), pp. 91–101.…"/>
          <p:cNvSpPr txBox="1"/>
          <p:nvPr/>
        </p:nvSpPr>
        <p:spPr>
          <a:xfrm>
            <a:off x="4362781" y="923950"/>
            <a:ext cx="7037591" cy="547512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Autofit/>
          </a:bodyPr>
          <a:lstStyle/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Krithika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Manohar, J Nathan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Kutz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and Steven L Brunton. “Optimal sensor and actuator selection using balanced model reduction”. In: IEEE Transactions on Automatic Control 67.4 (2021), pp. 2108–2115. 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Karnik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N.,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Abdo, M. G.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Estrada-Perez, C. E.,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Yoo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J. S.,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Cogliati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J. J.,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Skifton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R. S., ... &amp; Manohar, K. (2024). “Constrained optimization of sensor placement for nuclear digital twins.” IEEE Sensors Journal. (published 02/28/2024)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Karnik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N.,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M. G. Abdo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and K. Manohar. “Optimal Sparse Sensor Placement with Adaptive Constraints for Nuclear Digital Twins." 75th Annual Meeting of the APS Division of Fluid Dynamics (APS DFD 2022) November 20-22, 2022, Indianapolis, IN.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DICE 2024: presentation about applications of sparse sensing in nuclear digital twins.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Karnik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N.,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Abdo, M. G.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Manohar K. “Data-Driven Sensor Placement for Nuclear Reactor Transient Analyses in Digital Twins”. Bulletin of the American Physical Society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AI Institute in Dynamic Systems CTF workshop (Sponsored by NSF)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PHSOR 2024,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Scintific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ML workshop: “Sparse sensing and Sparse Learning for Nuclear Digital Twins.”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61761-FE79-A2E3-3B25-1F138C511099}"/>
              </a:ext>
            </a:extLst>
          </p:cNvPr>
          <p:cNvSpPr txBox="1"/>
          <p:nvPr/>
        </p:nvSpPr>
        <p:spPr>
          <a:xfrm>
            <a:off x="573442" y="2164017"/>
            <a:ext cx="3138455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j-ea"/>
                <a:cs typeface="+mj-cs"/>
                <a:sym typeface="Calibri"/>
              </a:rPr>
              <a:t>References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760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716EB-A62E-4012-8DB1-8D5E764670BA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9C3B3E-DE21-8846-8DC5-713848E350A1}"/>
              </a:ext>
            </a:extLst>
          </p:cNvPr>
          <p:cNvSpPr/>
          <p:nvPr/>
        </p:nvSpPr>
        <p:spPr bwMode="auto">
          <a:xfrm>
            <a:off x="5351572" y="5400856"/>
            <a:ext cx="263611" cy="238897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3EE92D2D-A935-0542-B7E2-7A0BE38D80E9}"/>
              </a:ext>
            </a:extLst>
          </p:cNvPr>
          <p:cNvSpPr/>
          <p:nvPr/>
        </p:nvSpPr>
        <p:spPr bwMode="auto">
          <a:xfrm>
            <a:off x="5615182" y="2019095"/>
            <a:ext cx="2304642" cy="6425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9DA5D-1552-3842-A526-CD9A7719053C}"/>
              </a:ext>
            </a:extLst>
          </p:cNvPr>
          <p:cNvSpPr/>
          <p:nvPr/>
        </p:nvSpPr>
        <p:spPr>
          <a:xfrm>
            <a:off x="4887310" y="363484"/>
            <a:ext cx="8395626" cy="6138333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3612B40-5E33-4243-B5A9-769F78936781}"/>
              </a:ext>
            </a:extLst>
          </p:cNvPr>
          <p:cNvSpPr/>
          <p:nvPr/>
        </p:nvSpPr>
        <p:spPr>
          <a:xfrm>
            <a:off x="8634186" y="364895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Risk/</a:t>
            </a:r>
          </a:p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Reliability Analysis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4F3D6E9-3F10-5C44-8444-BC88D14E1D8D}"/>
              </a:ext>
            </a:extLst>
          </p:cNvPr>
          <p:cNvSpPr/>
          <p:nvPr/>
        </p:nvSpPr>
        <p:spPr>
          <a:xfrm rot="869765">
            <a:off x="9623728" y="837066"/>
            <a:ext cx="264336" cy="304382"/>
          </a:xfrm>
          <a:custGeom>
            <a:avLst/>
            <a:gdLst>
              <a:gd name="connsiteX0" fmla="*/ 0 w 264336"/>
              <a:gd name="connsiteY0" fmla="*/ 60876 h 304382"/>
              <a:gd name="connsiteX1" fmla="*/ 132168 w 264336"/>
              <a:gd name="connsiteY1" fmla="*/ 60876 h 304382"/>
              <a:gd name="connsiteX2" fmla="*/ 132168 w 264336"/>
              <a:gd name="connsiteY2" fmla="*/ 0 h 304382"/>
              <a:gd name="connsiteX3" fmla="*/ 264336 w 264336"/>
              <a:gd name="connsiteY3" fmla="*/ 152191 h 304382"/>
              <a:gd name="connsiteX4" fmla="*/ 132168 w 264336"/>
              <a:gd name="connsiteY4" fmla="*/ 304382 h 304382"/>
              <a:gd name="connsiteX5" fmla="*/ 132168 w 264336"/>
              <a:gd name="connsiteY5" fmla="*/ 243506 h 304382"/>
              <a:gd name="connsiteX6" fmla="*/ 0 w 264336"/>
              <a:gd name="connsiteY6" fmla="*/ 243506 h 304382"/>
              <a:gd name="connsiteX7" fmla="*/ 0 w 26433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6" h="304382">
                <a:moveTo>
                  <a:pt x="0" y="60876"/>
                </a:moveTo>
                <a:lnTo>
                  <a:pt x="132168" y="60876"/>
                </a:lnTo>
                <a:lnTo>
                  <a:pt x="132168" y="0"/>
                </a:lnTo>
                <a:lnTo>
                  <a:pt x="264336" y="152191"/>
                </a:lnTo>
                <a:lnTo>
                  <a:pt x="132168" y="304382"/>
                </a:lnTo>
                <a:lnTo>
                  <a:pt x="132168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9301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0793944-E0C7-4245-B162-A985CECC9D1A}"/>
              </a:ext>
            </a:extLst>
          </p:cNvPr>
          <p:cNvSpPr/>
          <p:nvPr/>
        </p:nvSpPr>
        <p:spPr>
          <a:xfrm>
            <a:off x="9980279" y="715490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6" tIns="143506" rIns="143506" bIns="143506" numCol="1" spcCol="1270" anchor="ctr" anchorCtr="0">
            <a:noAutofit/>
          </a:bodyPr>
          <a:lstStyle/>
          <a:p>
            <a:pPr marL="0" marR="0" lvl="0" indent="0" algn="ctr" defTabSz="4000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ML/AI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975721E-BD70-AB45-9668-06CD7C1A94BF}"/>
              </a:ext>
            </a:extLst>
          </p:cNvPr>
          <p:cNvSpPr/>
          <p:nvPr/>
        </p:nvSpPr>
        <p:spPr>
          <a:xfrm rot="2787609">
            <a:off x="10780769" y="1488582"/>
            <a:ext cx="222302" cy="304382"/>
          </a:xfrm>
          <a:custGeom>
            <a:avLst/>
            <a:gdLst>
              <a:gd name="connsiteX0" fmla="*/ 0 w 222302"/>
              <a:gd name="connsiteY0" fmla="*/ 60876 h 304382"/>
              <a:gd name="connsiteX1" fmla="*/ 111151 w 222302"/>
              <a:gd name="connsiteY1" fmla="*/ 60876 h 304382"/>
              <a:gd name="connsiteX2" fmla="*/ 111151 w 222302"/>
              <a:gd name="connsiteY2" fmla="*/ 0 h 304382"/>
              <a:gd name="connsiteX3" fmla="*/ 222302 w 222302"/>
              <a:gd name="connsiteY3" fmla="*/ 152191 h 304382"/>
              <a:gd name="connsiteX4" fmla="*/ 111151 w 222302"/>
              <a:gd name="connsiteY4" fmla="*/ 304382 h 304382"/>
              <a:gd name="connsiteX5" fmla="*/ 111151 w 222302"/>
              <a:gd name="connsiteY5" fmla="*/ 243506 h 304382"/>
              <a:gd name="connsiteX6" fmla="*/ 0 w 222302"/>
              <a:gd name="connsiteY6" fmla="*/ 243506 h 304382"/>
              <a:gd name="connsiteX7" fmla="*/ 0 w 222302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02" h="304382">
                <a:moveTo>
                  <a:pt x="0" y="60876"/>
                </a:moveTo>
                <a:lnTo>
                  <a:pt x="111151" y="60876"/>
                </a:lnTo>
                <a:lnTo>
                  <a:pt x="111151" y="0"/>
                </a:lnTo>
                <a:lnTo>
                  <a:pt x="222302" y="152191"/>
                </a:lnTo>
                <a:lnTo>
                  <a:pt x="111151" y="304382"/>
                </a:lnTo>
                <a:lnTo>
                  <a:pt x="111151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66691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6831F9E-7365-6E40-8C0D-6F8F02153FD6}"/>
              </a:ext>
            </a:extLst>
          </p:cNvPr>
          <p:cNvSpPr/>
          <p:nvPr/>
        </p:nvSpPr>
        <p:spPr>
          <a:xfrm>
            <a:off x="10900417" y="1673304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Sparse Learning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AAEC697-F5F8-8E43-9E95-BB82AEDEE44C}"/>
              </a:ext>
            </a:extLst>
          </p:cNvPr>
          <p:cNvSpPr/>
          <p:nvPr/>
        </p:nvSpPr>
        <p:spPr>
          <a:xfrm rot="4500000">
            <a:off x="11404927" y="2619695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1978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DF23E1E-46D7-A34E-A5AB-3E5AA1DF2188}"/>
              </a:ext>
            </a:extLst>
          </p:cNvPr>
          <p:cNvSpPr/>
          <p:nvPr/>
        </p:nvSpPr>
        <p:spPr>
          <a:xfrm>
            <a:off x="11251004" y="2981713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Reinforcement Learning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23AB24D-EB10-314D-9249-1328B4858541}"/>
              </a:ext>
            </a:extLst>
          </p:cNvPr>
          <p:cNvSpPr/>
          <p:nvPr/>
        </p:nvSpPr>
        <p:spPr>
          <a:xfrm rot="17100000">
            <a:off x="11408441" y="3928104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D31E9CB-7EA1-C741-8199-25F951E5F659}"/>
              </a:ext>
            </a:extLst>
          </p:cNvPr>
          <p:cNvSpPr/>
          <p:nvPr/>
        </p:nvSpPr>
        <p:spPr>
          <a:xfrm>
            <a:off x="10900417" y="4290122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Validation, Verification and Qualification (VVQ)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D04F014B-ECBB-7643-A704-53DAE3140279}"/>
              </a:ext>
            </a:extLst>
          </p:cNvPr>
          <p:cNvSpPr/>
          <p:nvPr/>
        </p:nvSpPr>
        <p:spPr>
          <a:xfrm rot="18900000">
            <a:off x="10757281" y="5062976"/>
            <a:ext cx="239927" cy="304383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7" tIns="60876" rIns="1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242D553-8E66-B248-BFD3-896BEA60C33D}"/>
              </a:ext>
            </a:extLst>
          </p:cNvPr>
          <p:cNvSpPr/>
          <p:nvPr/>
        </p:nvSpPr>
        <p:spPr>
          <a:xfrm>
            <a:off x="9942595" y="5247944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Optimization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4DE18CF-A98D-B742-94E9-6C772238641B}"/>
              </a:ext>
            </a:extLst>
          </p:cNvPr>
          <p:cNvSpPr/>
          <p:nvPr/>
        </p:nvSpPr>
        <p:spPr>
          <a:xfrm rot="20700000">
            <a:off x="9625923" y="5720225"/>
            <a:ext cx="239927" cy="304383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AB341C1-796B-0D40-A756-7C4B43E09B21}"/>
              </a:ext>
            </a:extLst>
          </p:cNvPr>
          <p:cNvSpPr/>
          <p:nvPr/>
        </p:nvSpPr>
        <p:spPr>
          <a:xfrm>
            <a:off x="8634186" y="5598531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System Optimization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1649BDE-4E0B-5D4B-84DC-FF8E3EEE9417}"/>
              </a:ext>
            </a:extLst>
          </p:cNvPr>
          <p:cNvSpPr/>
          <p:nvPr/>
        </p:nvSpPr>
        <p:spPr>
          <a:xfrm rot="900000">
            <a:off x="8317514" y="5723741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58D235B-D4A7-344F-84B5-84A10D40D05A}"/>
              </a:ext>
            </a:extLst>
          </p:cNvPr>
          <p:cNvSpPr/>
          <p:nvPr/>
        </p:nvSpPr>
        <p:spPr>
          <a:xfrm>
            <a:off x="7325776" y="5247944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Anomaly detection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0D91840-5072-2B4E-9EBA-DDFA5ED775CC}"/>
              </a:ext>
            </a:extLst>
          </p:cNvPr>
          <p:cNvSpPr/>
          <p:nvPr/>
        </p:nvSpPr>
        <p:spPr>
          <a:xfrm rot="2700000">
            <a:off x="7182641" y="5072580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7" tIns="60876" rIns="1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077BBE99-251C-E545-8815-FB310B42CE98}"/>
              </a:ext>
            </a:extLst>
          </p:cNvPr>
          <p:cNvSpPr/>
          <p:nvPr/>
        </p:nvSpPr>
        <p:spPr>
          <a:xfrm>
            <a:off x="6367955" y="4290122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Economical Modeling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B4A54DF1-B8AF-0841-8E61-92FCC750BB51}"/>
              </a:ext>
            </a:extLst>
          </p:cNvPr>
          <p:cNvSpPr/>
          <p:nvPr/>
        </p:nvSpPr>
        <p:spPr>
          <a:xfrm rot="4500000">
            <a:off x="6525392" y="3941222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5" rIns="-1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7A93476D-A21F-CA4A-8160-C11E25C3F81E}"/>
              </a:ext>
            </a:extLst>
          </p:cNvPr>
          <p:cNvSpPr/>
          <p:nvPr/>
        </p:nvSpPr>
        <p:spPr>
          <a:xfrm>
            <a:off x="6017367" y="2981713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Model/data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assimilationadjustment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B0A6008B-4E23-0741-8C79-D1E1529AAE0C}"/>
              </a:ext>
            </a:extLst>
          </p:cNvPr>
          <p:cNvSpPr/>
          <p:nvPr/>
        </p:nvSpPr>
        <p:spPr>
          <a:xfrm rot="17100000">
            <a:off x="6521877" y="2632813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5" rIns="71978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91E875C-3FFC-4F43-990E-05A75ACBAF36}"/>
              </a:ext>
            </a:extLst>
          </p:cNvPr>
          <p:cNvSpPr/>
          <p:nvPr/>
        </p:nvSpPr>
        <p:spPr>
          <a:xfrm>
            <a:off x="6367955" y="1673304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Cyber Resilience and DSP/TSA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D8A97E85-1464-FD45-B245-2AD4D9D20144}"/>
              </a:ext>
            </a:extLst>
          </p:cNvPr>
          <p:cNvSpPr/>
          <p:nvPr/>
        </p:nvSpPr>
        <p:spPr>
          <a:xfrm rot="18900000">
            <a:off x="7173038" y="1497940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0876" rIns="71977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C87BDB97-1E65-7F42-BC53-27779EA21BCD}"/>
              </a:ext>
            </a:extLst>
          </p:cNvPr>
          <p:cNvSpPr/>
          <p:nvPr/>
        </p:nvSpPr>
        <p:spPr>
          <a:xfrm>
            <a:off x="7325776" y="715482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 Predictive Control (MPC)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C870E17-4C5F-D44A-8B9E-F3110CF9FB95}"/>
              </a:ext>
            </a:extLst>
          </p:cNvPr>
          <p:cNvSpPr/>
          <p:nvPr/>
        </p:nvSpPr>
        <p:spPr>
          <a:xfrm rot="20700000">
            <a:off x="8304396" y="840692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1978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2CA0C93A-A3B9-D048-8A01-07987050DEC9}"/>
              </a:ext>
            </a:extLst>
          </p:cNvPr>
          <p:cNvSpPr/>
          <p:nvPr/>
        </p:nvSpPr>
        <p:spPr>
          <a:xfrm>
            <a:off x="10399990" y="1286015"/>
            <a:ext cx="1828800" cy="1828800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00C0F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6" tIns="143506" rIns="143506" bIns="143506" numCol="1" spcCol="1270" anchor="ctr" anchorCtr="0">
            <a:noAutofit/>
          </a:bodyPr>
          <a:lstStyle/>
          <a:p>
            <a:pPr marL="0" marR="0" lvl="0" indent="0" algn="ctr" defTabSz="4000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Sparse Learning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46CD836-7258-694F-B0A0-0033707CE03A}"/>
              </a:ext>
            </a:extLst>
          </p:cNvPr>
          <p:cNvSpPr/>
          <p:nvPr/>
        </p:nvSpPr>
        <p:spPr>
          <a:xfrm>
            <a:off x="10120945" y="2396464"/>
            <a:ext cx="914400" cy="914400"/>
          </a:xfrm>
          <a:prstGeom prst="ellipse">
            <a:avLst/>
          </a:prstGeom>
          <a:solidFill>
            <a:srgbClr val="E9A3B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SPSL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13FF28-E207-EB59-F076-36E5E3B57C49}"/>
              </a:ext>
            </a:extLst>
          </p:cNvPr>
          <p:cNvSpPr txBox="1"/>
          <p:nvPr/>
        </p:nvSpPr>
        <p:spPr>
          <a:xfrm>
            <a:off x="713152" y="800949"/>
            <a:ext cx="664399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Problem Statement: Enable sparse sensing and sparse learning in nuclear digital twins through reconstruction of reactor core flow fields, using optimal sensor placement with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spatial constraints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81DD1CB3-80C2-0B7C-F9F0-43C144F3F7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1470" y="6219286"/>
            <a:ext cx="737024" cy="73702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543" y="344401"/>
            <a:ext cx="10415648" cy="1008797"/>
          </a:xfrm>
        </p:spPr>
        <p:txBody>
          <a:bodyPr>
            <a:normAutofit/>
          </a:bodyPr>
          <a:lstStyle/>
          <a:p>
            <a:r>
              <a:rPr lang="en-US" dirty="0"/>
              <a:t>Unique Capability: Sparse Sensing</a:t>
            </a:r>
          </a:p>
        </p:txBody>
      </p:sp>
      <p:pic>
        <p:nvPicPr>
          <p:cNvPr id="35" name="Picture Placeholder 5" descr="Picture Placeholder 5">
            <a:extLst>
              <a:ext uri="{FF2B5EF4-FFF2-40B4-BE49-F238E27FC236}">
                <a16:creationId xmlns:a16="http://schemas.microsoft.com/office/drawing/2014/main" id="{136C6B7F-7D4E-2142-8783-27A7CDF238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6238" y="2688611"/>
            <a:ext cx="3446733" cy="299977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6" name="Opti-TWIST Capsule">
            <a:extLst>
              <a:ext uri="{FF2B5EF4-FFF2-40B4-BE49-F238E27FC236}">
                <a16:creationId xmlns:a16="http://schemas.microsoft.com/office/drawing/2014/main" id="{D87FD909-8825-9126-917C-A431EAC703C1}"/>
              </a:ext>
            </a:extLst>
          </p:cNvPr>
          <p:cNvSpPr txBox="1"/>
          <p:nvPr/>
        </p:nvSpPr>
        <p:spPr>
          <a:xfrm>
            <a:off x="1537045" y="2751266"/>
            <a:ext cx="2233515" cy="2428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2860" tIns="22860" rIns="22860" bIns="22860" numCol="1" anchor="t">
            <a:noAutofit/>
          </a:bodyPr>
          <a:lstStyle>
            <a:lvl1pPr algn="l" defTabSz="914400">
              <a:defRPr sz="3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Opti-TWIST Capsule </a:t>
            </a:r>
          </a:p>
        </p:txBody>
      </p:sp>
      <p:pic>
        <p:nvPicPr>
          <p:cNvPr id="38" name="Picture Placeholder 5" descr="Picture Placeholder 5">
            <a:extLst>
              <a:ext uri="{FF2B5EF4-FFF2-40B4-BE49-F238E27FC236}">
                <a16:creationId xmlns:a16="http://schemas.microsoft.com/office/drawing/2014/main" id="{74246A37-AC54-6AE2-C63E-7D50892CBE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81909" y="1895175"/>
            <a:ext cx="1911378" cy="37948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9" name="Picture 18" descr="Picture 18">
            <a:extLst>
              <a:ext uri="{FF2B5EF4-FFF2-40B4-BE49-F238E27FC236}">
                <a16:creationId xmlns:a16="http://schemas.microsoft.com/office/drawing/2014/main" id="{8CCAECF5-624B-FE2E-536A-B71D675020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8537" y="1723202"/>
            <a:ext cx="577503" cy="32287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4" name="Heater">
            <a:extLst>
              <a:ext uri="{FF2B5EF4-FFF2-40B4-BE49-F238E27FC236}">
                <a16:creationId xmlns:a16="http://schemas.microsoft.com/office/drawing/2014/main" id="{4E30E5BA-1120-BED2-7848-BE17E43A17C0}"/>
              </a:ext>
            </a:extLst>
          </p:cNvPr>
          <p:cNvSpPr txBox="1"/>
          <p:nvPr/>
        </p:nvSpPr>
        <p:spPr>
          <a:xfrm>
            <a:off x="7593396" y="3647469"/>
            <a:ext cx="45719" cy="2687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numCol="1" anchor="ctr">
            <a:noAutofit/>
          </a:bodyPr>
          <a:lstStyle>
            <a:lvl1pPr>
              <a:defRPr sz="3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5" name="Picture 26" descr="Picture 26">
            <a:extLst>
              <a:ext uri="{FF2B5EF4-FFF2-40B4-BE49-F238E27FC236}">
                <a16:creationId xmlns:a16="http://schemas.microsoft.com/office/drawing/2014/main" id="{4BCAF52F-7500-5436-63A2-E991A4C1B1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85156" y="1749884"/>
            <a:ext cx="1384212" cy="33691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n = All possible sensor locations…">
                <a:extLst>
                  <a:ext uri="{FF2B5EF4-FFF2-40B4-BE49-F238E27FC236}">
                    <a16:creationId xmlns:a16="http://schemas.microsoft.com/office/drawing/2014/main" id="{64FB0C81-6054-EF2E-495D-002E9D745324}"/>
                  </a:ext>
                </a:extLst>
              </p:cNvPr>
              <p:cNvSpPr txBox="1"/>
              <p:nvPr/>
            </p:nvSpPr>
            <p:spPr>
              <a:xfrm>
                <a:off x="13878754" y="4393915"/>
                <a:ext cx="45719" cy="7923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m="http://schemas.openxmlformats.org/officeDocument/2006/math" val="1"/>
                </a:ext>
              </a:extLst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n = All possible sensor locations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r = Selected sensors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sz="162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sz="162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kumimoji="0" sz="162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0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= Constrained locations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s = Maximum sensors in Constrained region  </a:t>
                </a:r>
              </a:p>
            </p:txBody>
          </p:sp>
        </mc:Choice>
        <mc:Fallback xmlns="">
          <p:sp>
            <p:nvSpPr>
              <p:cNvPr id="46" name="n = All possible sensor locations…">
                <a:extLst>
                  <a:ext uri="{FF2B5EF4-FFF2-40B4-BE49-F238E27FC236}">
                    <a16:creationId xmlns:a16="http://schemas.microsoft.com/office/drawing/2014/main" id="{64FB0C81-6054-EF2E-495D-002E9D745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8754" y="4393915"/>
                <a:ext cx="45719" cy="792321"/>
              </a:xfrm>
              <a:prstGeom prst="rect">
                <a:avLst/>
              </a:prstGeom>
              <a:blipFill>
                <a:blip r:embed="rId8"/>
                <a:stretch>
                  <a:fillRect l="-120000" t="-1223810" r="-420000" b="-1230159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a14="http://schemas.microsoft.com/office/drawing/2010/main" xmlns:m="http://schemas.openxmlformats.org/officeDocument/2006/math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Line">
            <a:extLst>
              <a:ext uri="{FF2B5EF4-FFF2-40B4-BE49-F238E27FC236}">
                <a16:creationId xmlns:a16="http://schemas.microsoft.com/office/drawing/2014/main" id="{7A50C66C-7A19-A9A9-B384-CBC6A61F37AC}"/>
              </a:ext>
            </a:extLst>
          </p:cNvPr>
          <p:cNvSpPr/>
          <p:nvPr/>
        </p:nvSpPr>
        <p:spPr>
          <a:xfrm>
            <a:off x="8646895" y="2748183"/>
            <a:ext cx="5212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4676D5A3-D0C5-22C1-BA0D-5542AB7AE24A}"/>
              </a:ext>
            </a:extLst>
          </p:cNvPr>
          <p:cNvSpPr/>
          <p:nvPr/>
        </p:nvSpPr>
        <p:spPr>
          <a:xfrm>
            <a:off x="8646895" y="4973585"/>
            <a:ext cx="5212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75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176" y="510424"/>
            <a:ext cx="10415648" cy="1008797"/>
          </a:xfrm>
        </p:spPr>
        <p:txBody>
          <a:bodyPr>
            <a:normAutofit/>
          </a:bodyPr>
          <a:lstStyle/>
          <a:p>
            <a:r>
              <a:rPr lang="en-US"/>
              <a:t>OPTI-TWIST Prototype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5CF2CA5-E024-9FE8-4B81-5B46C3EDC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2290" y="1024448"/>
            <a:ext cx="9327420" cy="5284575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6E343FA0-6528-3807-EC3E-D6E4A25F5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1470" y="6219286"/>
            <a:ext cx="737024" cy="737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704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0" y="6116955"/>
            <a:ext cx="5060066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716EB-A62E-4012-8DB1-8D5E764670B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Rectangle: Rounded Corners 27">
            <a:extLst>
              <a:ext uri="{FF2B5EF4-FFF2-40B4-BE49-F238E27FC236}">
                <a16:creationId xmlns:a16="http://schemas.microsoft.com/office/drawing/2014/main" id="{E4936317-02DB-E646-9EAC-3A729BDA04B3}"/>
              </a:ext>
            </a:extLst>
          </p:cNvPr>
          <p:cNvSpPr/>
          <p:nvPr/>
        </p:nvSpPr>
        <p:spPr bwMode="auto">
          <a:xfrm>
            <a:off x="1163877" y="115403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Physical Space</a:t>
            </a:r>
          </a:p>
        </p:txBody>
      </p:sp>
      <p:sp>
        <p:nvSpPr>
          <p:cNvPr id="19" name="Rectangle: Rounded Corners 28">
            <a:extLst>
              <a:ext uri="{FF2B5EF4-FFF2-40B4-BE49-F238E27FC236}">
                <a16:creationId xmlns:a16="http://schemas.microsoft.com/office/drawing/2014/main" id="{C1B73057-CCD1-5145-B8BB-6BF23CDFF2CC}"/>
              </a:ext>
            </a:extLst>
          </p:cNvPr>
          <p:cNvSpPr/>
          <p:nvPr/>
        </p:nvSpPr>
        <p:spPr bwMode="auto">
          <a:xfrm>
            <a:off x="1163877" y="233435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2. Digital/Virtual Space</a:t>
            </a:r>
          </a:p>
        </p:txBody>
      </p:sp>
      <p:sp>
        <p:nvSpPr>
          <p:cNvPr id="20" name="Rectangle: Rounded Corners 29">
            <a:extLst>
              <a:ext uri="{FF2B5EF4-FFF2-40B4-BE49-F238E27FC236}">
                <a16:creationId xmlns:a16="http://schemas.microsoft.com/office/drawing/2014/main" id="{7677087D-11A8-4142-B6E8-4804B9D1FADF}"/>
              </a:ext>
            </a:extLst>
          </p:cNvPr>
          <p:cNvSpPr/>
          <p:nvPr/>
        </p:nvSpPr>
        <p:spPr bwMode="auto">
          <a:xfrm>
            <a:off x="1193130" y="3653118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3. Data Space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07FDE-1FEE-0340-8029-81EB16DA0918}"/>
              </a:ext>
            </a:extLst>
          </p:cNvPr>
          <p:cNvSpPr txBox="1"/>
          <p:nvPr/>
        </p:nvSpPr>
        <p:spPr>
          <a:xfrm>
            <a:off x="839470" y="5793326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(Prediction/Monitoring/Control)</a:t>
            </a:r>
          </a:p>
        </p:txBody>
      </p:sp>
      <p:sp>
        <p:nvSpPr>
          <p:cNvPr id="22" name="Rectangle: Rounded Corners 36">
            <a:extLst>
              <a:ext uri="{FF2B5EF4-FFF2-40B4-BE49-F238E27FC236}">
                <a16:creationId xmlns:a16="http://schemas.microsoft.com/office/drawing/2014/main" id="{B97DDDCF-8FD2-B74A-A8B9-3B63334A76C9}"/>
              </a:ext>
            </a:extLst>
          </p:cNvPr>
          <p:cNvSpPr/>
          <p:nvPr/>
        </p:nvSpPr>
        <p:spPr bwMode="auto">
          <a:xfrm>
            <a:off x="1193130" y="4921125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4. Services Space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4F8569-CC06-5E4A-B03F-175DC219D37D}"/>
              </a:ext>
            </a:extLst>
          </p:cNvPr>
          <p:cNvSpPr txBox="1"/>
          <p:nvPr/>
        </p:nvSpPr>
        <p:spPr>
          <a:xfrm>
            <a:off x="881527" y="1912615"/>
            <a:ext cx="3442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(ASI, P&amp;ID, BOM, Actuators)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1548F8-0C04-4A43-9BC4-89C5E0B3EC67}"/>
              </a:ext>
            </a:extLst>
          </p:cNvPr>
          <p:cNvSpPr txBox="1"/>
          <p:nvPr/>
        </p:nvSpPr>
        <p:spPr>
          <a:xfrm>
            <a:off x="1220909" y="3154880"/>
            <a:ext cx="2650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(CAD/GUIs/Analytics)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D20C3F-A3DE-C54B-8B56-9F6A3CBE6924}"/>
              </a:ext>
            </a:extLst>
          </p:cNvPr>
          <p:cNvSpPr txBox="1"/>
          <p:nvPr/>
        </p:nvSpPr>
        <p:spPr>
          <a:xfrm>
            <a:off x="839470" y="4487165"/>
            <a:ext cx="3353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(Storage, Connectivity,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IIoT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2DA43-EA79-E4C6-357A-D407D70FA4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815" y="1854978"/>
            <a:ext cx="6101538" cy="3901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B328A-CDCC-7536-D933-CE06633CB3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1050" y="199838"/>
            <a:ext cx="2875394" cy="18036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96AD6CB-8C9F-5011-B56C-A44B738F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</p:spPr>
        <p:txBody>
          <a:bodyPr>
            <a:normAutofit/>
          </a:bodyPr>
          <a:lstStyle/>
          <a:p>
            <a:r>
              <a:rPr lang="en-US" dirty="0"/>
              <a:t>Data warehouse</a:t>
            </a:r>
          </a:p>
        </p:txBody>
      </p:sp>
    </p:spTree>
    <p:extLst>
      <p:ext uri="{BB962C8B-B14F-4D97-AF65-F5344CB8AC3E}">
        <p14:creationId xmlns:p14="http://schemas.microsoft.com/office/powerpoint/2010/main" val="2576259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warehouse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716EB-A62E-4012-8DB1-8D5E764670BA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Rectangle: Rounded Corners 27">
            <a:extLst>
              <a:ext uri="{FF2B5EF4-FFF2-40B4-BE49-F238E27FC236}">
                <a16:creationId xmlns:a16="http://schemas.microsoft.com/office/drawing/2014/main" id="{E4936317-02DB-E646-9EAC-3A729BDA04B3}"/>
              </a:ext>
            </a:extLst>
          </p:cNvPr>
          <p:cNvSpPr/>
          <p:nvPr/>
        </p:nvSpPr>
        <p:spPr bwMode="auto">
          <a:xfrm>
            <a:off x="1163877" y="115403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Physical Space</a:t>
            </a:r>
          </a:p>
        </p:txBody>
      </p:sp>
      <p:sp>
        <p:nvSpPr>
          <p:cNvPr id="19" name="Rectangle: Rounded Corners 28">
            <a:extLst>
              <a:ext uri="{FF2B5EF4-FFF2-40B4-BE49-F238E27FC236}">
                <a16:creationId xmlns:a16="http://schemas.microsoft.com/office/drawing/2014/main" id="{C1B73057-CCD1-5145-B8BB-6BF23CDFF2CC}"/>
              </a:ext>
            </a:extLst>
          </p:cNvPr>
          <p:cNvSpPr/>
          <p:nvPr/>
        </p:nvSpPr>
        <p:spPr bwMode="auto">
          <a:xfrm>
            <a:off x="1163877" y="233435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2. Digital/Virtual Space</a:t>
            </a:r>
          </a:p>
        </p:txBody>
      </p:sp>
      <p:sp>
        <p:nvSpPr>
          <p:cNvPr id="20" name="Rectangle: Rounded Corners 29">
            <a:extLst>
              <a:ext uri="{FF2B5EF4-FFF2-40B4-BE49-F238E27FC236}">
                <a16:creationId xmlns:a16="http://schemas.microsoft.com/office/drawing/2014/main" id="{7677087D-11A8-4142-B6E8-4804B9D1FADF}"/>
              </a:ext>
            </a:extLst>
          </p:cNvPr>
          <p:cNvSpPr/>
          <p:nvPr/>
        </p:nvSpPr>
        <p:spPr bwMode="auto">
          <a:xfrm>
            <a:off x="1193130" y="3653118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glow rad="228600">
              <a:srgbClr val="15ADEB">
                <a:alpha val="90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3. Data Space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07FDE-1FEE-0340-8029-81EB16DA0918}"/>
              </a:ext>
            </a:extLst>
          </p:cNvPr>
          <p:cNvSpPr txBox="1"/>
          <p:nvPr/>
        </p:nvSpPr>
        <p:spPr>
          <a:xfrm>
            <a:off x="839470" y="5793326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(Prediction/Monitoring/Control)</a:t>
            </a:r>
          </a:p>
        </p:txBody>
      </p:sp>
      <p:sp>
        <p:nvSpPr>
          <p:cNvPr id="22" name="Rectangle: Rounded Corners 36">
            <a:extLst>
              <a:ext uri="{FF2B5EF4-FFF2-40B4-BE49-F238E27FC236}">
                <a16:creationId xmlns:a16="http://schemas.microsoft.com/office/drawing/2014/main" id="{B97DDDCF-8FD2-B74A-A8B9-3B63334A76C9}"/>
              </a:ext>
            </a:extLst>
          </p:cNvPr>
          <p:cNvSpPr/>
          <p:nvPr/>
        </p:nvSpPr>
        <p:spPr bwMode="auto">
          <a:xfrm>
            <a:off x="1193130" y="4921125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4. Services Space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4F8569-CC06-5E4A-B03F-175DC219D37D}"/>
              </a:ext>
            </a:extLst>
          </p:cNvPr>
          <p:cNvSpPr txBox="1"/>
          <p:nvPr/>
        </p:nvSpPr>
        <p:spPr>
          <a:xfrm>
            <a:off x="881527" y="1912615"/>
            <a:ext cx="3442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(ASI, P&amp;ID, BOM, Actuators)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1548F8-0C04-4A43-9BC4-89C5E0B3EC67}"/>
              </a:ext>
            </a:extLst>
          </p:cNvPr>
          <p:cNvSpPr txBox="1"/>
          <p:nvPr/>
        </p:nvSpPr>
        <p:spPr>
          <a:xfrm>
            <a:off x="1220909" y="3154880"/>
            <a:ext cx="2650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(CAD/GUIs/Analytics)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D20C3F-A3DE-C54B-8B56-9F6A3CBE6924}"/>
              </a:ext>
            </a:extLst>
          </p:cNvPr>
          <p:cNvSpPr txBox="1"/>
          <p:nvPr/>
        </p:nvSpPr>
        <p:spPr>
          <a:xfrm>
            <a:off x="839470" y="4487165"/>
            <a:ext cx="3353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(Storage, Connectivity,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IIoT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2DA43-EA79-E4C6-357A-D407D70FA4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815" y="3605280"/>
            <a:ext cx="6101538" cy="2388101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7DBC8118-F1F6-DE5B-4774-15A0E431B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1009" y="1154031"/>
            <a:ext cx="3442224" cy="2577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200CCB-3AB3-B22C-2473-37553C79C2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3551" y="1154030"/>
            <a:ext cx="3505344" cy="219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46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6"/>
          <p:cNvSpPr txBox="1"/>
          <p:nvPr/>
        </p:nvSpPr>
        <p:spPr>
          <a:xfrm>
            <a:off x="10328199" y="6692127"/>
            <a:ext cx="1650442" cy="176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Image courtesy : Idaho National Laboratory (INL)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31C5E6-E4AE-967E-B3B4-73B1511E7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76" y="454543"/>
            <a:ext cx="10415648" cy="1008797"/>
          </a:xfrm>
        </p:spPr>
        <p:txBody>
          <a:bodyPr>
            <a:normAutofit/>
          </a:bodyPr>
          <a:lstStyle/>
          <a:p>
            <a:r>
              <a:rPr lang="en-US" dirty="0"/>
              <a:t>Model Calibration Experiment(s)</a:t>
            </a:r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DD496E5E-48CD-CEA5-FDCA-8DC86D7EFA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1470" y="6219286"/>
            <a:ext cx="737024" cy="737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A computer on a table&#10;&#10;Description automatically generated">
            <a:extLst>
              <a:ext uri="{FF2B5EF4-FFF2-40B4-BE49-F238E27FC236}">
                <a16:creationId xmlns:a16="http://schemas.microsoft.com/office/drawing/2014/main" id="{EBFE0F0A-D104-8A6D-268C-DDC4210775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8137" y="2553602"/>
            <a:ext cx="2533354" cy="1140009"/>
          </a:xfrm>
          <a:prstGeom prst="rect">
            <a:avLst/>
          </a:prstGeom>
        </p:spPr>
      </p:pic>
      <p:pic>
        <p:nvPicPr>
          <p:cNvPr id="6" name="Picture 5" descr="A person working on a machine&#10;&#10;Description automatically generated">
            <a:extLst>
              <a:ext uri="{FF2B5EF4-FFF2-40B4-BE49-F238E27FC236}">
                <a16:creationId xmlns:a16="http://schemas.microsoft.com/office/drawing/2014/main" id="{C8FC91ED-854C-4854-2B46-2DDD0CFEE3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845595" y="2655532"/>
            <a:ext cx="3934330" cy="1772010"/>
          </a:xfrm>
          <a:prstGeom prst="rect">
            <a:avLst/>
          </a:prstGeom>
        </p:spPr>
      </p:pic>
      <p:pic>
        <p:nvPicPr>
          <p:cNvPr id="9" name="Picture 8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CACD2F9F-C5B5-61F1-71D4-4FF5ABD795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757" y="4276498"/>
            <a:ext cx="2443734" cy="1100650"/>
          </a:xfrm>
          <a:prstGeom prst="rect">
            <a:avLst/>
          </a:prstGeom>
        </p:spPr>
      </p:pic>
      <p:pic>
        <p:nvPicPr>
          <p:cNvPr id="11" name="Picture 10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D7CCFF09-0FAA-26BC-593C-CD2F45A35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46" y="1279138"/>
            <a:ext cx="6794591" cy="422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46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81043-6991-9742-8660-ECD60840A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461815"/>
          </a:xfrm>
        </p:spPr>
        <p:txBody>
          <a:bodyPr/>
          <a:lstStyle/>
          <a:p>
            <a:r>
              <a:rPr lang="en-US" sz="2800" dirty="0"/>
              <a:t>Uncertainty Quantification – Reconstruction and Heatmaps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E9EFA-A4A1-8248-B6B2-21DF81759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3" y="1008198"/>
            <a:ext cx="10226895" cy="4968532"/>
          </a:xfrm>
          <a:prstGeom prst="rect">
            <a:avLst/>
          </a:prstGeom>
        </p:spPr>
      </p:pic>
      <p:pic>
        <p:nvPicPr>
          <p:cNvPr id="4" name="Picture 3" descr="A blue and black pole&#10;&#10;Description automatically generated with medium confidence">
            <a:extLst>
              <a:ext uri="{FF2B5EF4-FFF2-40B4-BE49-F238E27FC236}">
                <a16:creationId xmlns:a16="http://schemas.microsoft.com/office/drawing/2014/main" id="{F37DF828-334C-1FBE-5C8D-02E4B555F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36" y="1425345"/>
            <a:ext cx="644415" cy="2816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1738B9-E60D-7199-6CED-B702D0593193}"/>
              </a:ext>
            </a:extLst>
          </p:cNvPr>
          <p:cNvSpPr txBox="1"/>
          <p:nvPr/>
        </p:nvSpPr>
        <p:spPr>
          <a:xfrm>
            <a:off x="1226634" y="4616605"/>
            <a:ext cx="602166" cy="2899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993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EFD61F-E62C-AC7B-3E12-AC269F9A7BBB}"/>
              </a:ext>
            </a:extLst>
          </p:cNvPr>
          <p:cNvSpPr txBox="1">
            <a:spLocks/>
          </p:cNvSpPr>
          <p:nvPr/>
        </p:nvSpPr>
        <p:spPr>
          <a:xfrm>
            <a:off x="824950" y="965952"/>
            <a:ext cx="10969487" cy="1139305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Reconstruction error decreases with more optimized sensors (unconstrained or constrained) 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Random placements still suffer from high error even with additional sensors. 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6509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55318B-421C-2B20-375F-588254FE1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73512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732E2-E559-6536-49CB-0FFED9B6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B577FA-F7D9-2C48-919F-F962E3BF952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F9EC73C-C244-50D5-3030-99FA50A3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64" y="1709530"/>
            <a:ext cx="4568090" cy="435090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C4E03C9-FE3B-F0A7-15A1-79B8043EC060}"/>
              </a:ext>
            </a:extLst>
          </p:cNvPr>
          <p:cNvGrpSpPr/>
          <p:nvPr/>
        </p:nvGrpSpPr>
        <p:grpSpPr>
          <a:xfrm>
            <a:off x="6944497" y="2105257"/>
            <a:ext cx="4849940" cy="4153044"/>
            <a:chOff x="6599583" y="1590792"/>
            <a:chExt cx="5516217" cy="453753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FA7567-8670-D654-DBB9-98058D43A313}"/>
                </a:ext>
              </a:extLst>
            </p:cNvPr>
            <p:cNvSpPr/>
            <p:nvPr/>
          </p:nvSpPr>
          <p:spPr>
            <a:xfrm>
              <a:off x="6599583" y="1590792"/>
              <a:ext cx="5516217" cy="45375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11" name="Picture 10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7AFBB047-EFC5-EA9E-A677-84B6D0682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87254" y="1709530"/>
              <a:ext cx="5339656" cy="2117316"/>
            </a:xfrm>
            <a:prstGeom prst="rect">
              <a:avLst/>
            </a:prstGeom>
          </p:spPr>
        </p:pic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8F2A219-D9F5-FE3C-D463-AAF740429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5372" y="3826846"/>
              <a:ext cx="5351538" cy="1539901"/>
            </a:xfrm>
            <a:prstGeom prst="rect">
              <a:avLst/>
            </a:prstGeom>
          </p:spPr>
        </p:pic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CBAAFE05-4D7F-1E86-9632-4E6888889A09}"/>
                </a:ext>
              </a:extLst>
            </p:cNvPr>
            <p:cNvSpPr txBox="1">
              <a:spLocks/>
            </p:cNvSpPr>
            <p:nvPr/>
          </p:nvSpPr>
          <p:spPr>
            <a:xfrm>
              <a:off x="7017802" y="5462711"/>
              <a:ext cx="4666677" cy="569652"/>
            </a:xfrm>
            <a:prstGeom prst="rect">
              <a:avLst/>
            </a:prstGeom>
          </p:spPr>
          <p:txBody>
            <a:bodyPr vert="horz" lIns="0" tIns="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200" b="0" i="0" kern="120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Arial" panose="020B0604020202020204" pitchFamily="34" charset="0"/>
                <a:buChar char="−"/>
                <a:defRPr sz="2200" b="0" i="0" kern="120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200" b="0" i="0" kern="120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Arial" panose="020B0604020202020204" pitchFamily="34" charset="0"/>
                <a:buChar char="−"/>
                <a:defRPr sz="2200" b="0" i="0" kern="120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200" b="0" i="0" kern="120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2CA8E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6509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Implemented in RAVEN and PySensors (Open-source softwares) </a:t>
              </a:r>
            </a:p>
            <a:p>
              <a:pPr marL="457200" marR="0" lvl="0" indent="-457200" algn="just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2CA8E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 descr="A picture containing text, clipart&#10;&#10;Description automatically generated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7C3156BC-47B3-3220-7B67-BF49174D19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2152" y="1608136"/>
            <a:ext cx="1022217" cy="43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30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C81D933-9B78-1D4A-8C12-3202BB69687E}" vid="{A7D555CF-1B06-214F-940B-C97E63729543}"/>
    </a:ext>
  </a:extLst>
</a:theme>
</file>

<file path=ppt/theme/theme4.xml><?xml version="1.0" encoding="utf-8"?>
<a:theme xmlns:a="http://schemas.openxmlformats.org/drawingml/2006/main" name="INLwhite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2_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L_2022_hexDark_wide" id="{2A2FFFCA-57ED-3F4E-9633-7F5A4B8B1D37}" vid="{0996F196-6325-7C43-BA54-93CB30EBD232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04969E66C47D43B72D976B0F2EDCB6" ma:contentTypeVersion="11" ma:contentTypeDescription="Create a new document." ma:contentTypeScope="" ma:versionID="afe61b6fc7d66b9fc94ea4b6fed94eb9">
  <xsd:schema xmlns:xsd="http://www.w3.org/2001/XMLSchema" xmlns:xs="http://www.w3.org/2001/XMLSchema" xmlns:p="http://schemas.microsoft.com/office/2006/metadata/properties" xmlns:ns2="e6cba3a1-1013-472a-b3ba-ce16017401c5" xmlns:ns3="40a6561d-8ad2-48c6-b10d-6c4d8e9afc2c" targetNamespace="http://schemas.microsoft.com/office/2006/metadata/properties" ma:root="true" ma:fieldsID="9bf3c75cdcae3d05d928c745cb6b78ee" ns2:_="" ns3:_="">
    <xsd:import namespace="e6cba3a1-1013-472a-b3ba-ce16017401c5"/>
    <xsd:import namespace="40a6561d-8ad2-48c6-b10d-6c4d8e9afc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ba3a1-1013-472a-b3ba-ce16017401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6561d-8ad2-48c6-b10d-6c4d8e9afc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F74CE4-5A4A-4679-AC26-1D701C6866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cba3a1-1013-472a-b3ba-ce16017401c5"/>
    <ds:schemaRef ds:uri="40a6561d-8ad2-48c6-b10d-6c4d8e9afc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A55C0F-8F6E-4EA0-A56B-DFAF5E6CCE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ED7726-4963-492E-94A9-D39640D2044A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40a6561d-8ad2-48c6-b10d-6c4d8e9afc2c"/>
    <ds:schemaRef ds:uri="http://www.w3.org/XML/1998/namespace"/>
    <ds:schemaRef ds:uri="http://purl.org/dc/terms/"/>
    <ds:schemaRef ds:uri="e6cba3a1-1013-472a-b3ba-ce16017401c5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1367</Words>
  <Application>Microsoft Macintosh PowerPoint</Application>
  <PresentationFormat>Widescreen</PresentationFormat>
  <Paragraphs>230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23</vt:i4>
      </vt:variant>
    </vt:vector>
  </HeadingPairs>
  <TitlesOfParts>
    <vt:vector size="43" baseType="lpstr">
      <vt:lpstr>Arial</vt:lpstr>
      <vt:lpstr>Arial Black</vt:lpstr>
      <vt:lpstr>Arial Narrow</vt:lpstr>
      <vt:lpstr>Calibri</vt:lpstr>
      <vt:lpstr>Calibri Light</vt:lpstr>
      <vt:lpstr>Cambria Math</vt:lpstr>
      <vt:lpstr>Courier New</vt:lpstr>
      <vt:lpstr>Helvetica</vt:lpstr>
      <vt:lpstr>Lucida Calligraphy</vt:lpstr>
      <vt:lpstr>Myriad Pro Cond</vt:lpstr>
      <vt:lpstr>Myriad Pro Condensed</vt:lpstr>
      <vt:lpstr>Times New Roman</vt:lpstr>
      <vt:lpstr>Wingdings</vt:lpstr>
      <vt:lpstr>Office Theme</vt:lpstr>
      <vt:lpstr>INL 2020</vt:lpstr>
      <vt:lpstr>1_Office Theme</vt:lpstr>
      <vt:lpstr>INLwhite</vt:lpstr>
      <vt:lpstr>1_INL 2020</vt:lpstr>
      <vt:lpstr>2_Office Theme</vt:lpstr>
      <vt:lpstr>2_INL 2020</vt:lpstr>
      <vt:lpstr>PowerPoint Presentation</vt:lpstr>
      <vt:lpstr>DT Capabilities</vt:lpstr>
      <vt:lpstr>Unique Capability: Sparse Sensing</vt:lpstr>
      <vt:lpstr>OPTI-TWIST Prototype</vt:lpstr>
      <vt:lpstr>Data warehouse</vt:lpstr>
      <vt:lpstr>Data warehouse</vt:lpstr>
      <vt:lpstr>Model Calibration Experiment(s)</vt:lpstr>
      <vt:lpstr>Uncertainty Quantification – Reconstruction and Heatmaps</vt:lpstr>
      <vt:lpstr>Conclusions</vt:lpstr>
      <vt:lpstr>Hands-on Session</vt:lpstr>
      <vt:lpstr>Hands-on session</vt:lpstr>
      <vt:lpstr>testSPSLOptiTwist.xml</vt:lpstr>
      <vt:lpstr>RAVEN RESULTS</vt:lpstr>
      <vt:lpstr>Industrial App. 1 - Nuclear Fuel Capsules</vt:lpstr>
      <vt:lpstr>TRISO Fuel Irradiation Experiment</vt:lpstr>
      <vt:lpstr>TRISO Fuel Temperature Reconstruction</vt:lpstr>
      <vt:lpstr>Industrial Application 2: Sensor Placement for Steam generator Design</vt:lpstr>
      <vt:lpstr>1D Steam Generator Temperature Modeling Results</vt:lpstr>
      <vt:lpstr>1D Steam Generator Heat Flux Modeling Results</vt:lpstr>
      <vt:lpstr>Future Work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</cp:revision>
  <cp:lastPrinted>2022-07-25T02:24:21Z</cp:lastPrinted>
  <dcterms:created xsi:type="dcterms:W3CDTF">2017-05-03T14:56:50Z</dcterms:created>
  <dcterms:modified xsi:type="dcterms:W3CDTF">2024-07-11T14:37:06Z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0x0101004404969E66C47D43B72D976B0F2EDCB6</vt:lpwstr>
  </property>
</Properties>
</file>